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17" r:id="rId2"/>
  </p:sldMasterIdLst>
  <p:notesMasterIdLst>
    <p:notesMasterId r:id="rId23"/>
  </p:notesMasterIdLst>
  <p:handoutMasterIdLst>
    <p:handoutMasterId r:id="rId24"/>
  </p:handoutMasterIdLst>
  <p:sldIdLst>
    <p:sldId id="534" r:id="rId3"/>
    <p:sldId id="537" r:id="rId4"/>
    <p:sldId id="535" r:id="rId5"/>
    <p:sldId id="496" r:id="rId6"/>
    <p:sldId id="532" r:id="rId7"/>
    <p:sldId id="503" r:id="rId8"/>
    <p:sldId id="531" r:id="rId9"/>
    <p:sldId id="514" r:id="rId10"/>
    <p:sldId id="533" r:id="rId11"/>
    <p:sldId id="504" r:id="rId12"/>
    <p:sldId id="506" r:id="rId13"/>
    <p:sldId id="515" r:id="rId14"/>
    <p:sldId id="541" r:id="rId15"/>
    <p:sldId id="542" r:id="rId16"/>
    <p:sldId id="516" r:id="rId17"/>
    <p:sldId id="517" r:id="rId18"/>
    <p:sldId id="538" r:id="rId19"/>
    <p:sldId id="524" r:id="rId20"/>
    <p:sldId id="526" r:id="rId21"/>
    <p:sldId id="52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90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1037">
          <p15:clr>
            <a:srgbClr val="A4A3A4"/>
          </p15:clr>
        </p15:guide>
        <p15:guide id="7" orient="horz" pos="1526">
          <p15:clr>
            <a:srgbClr val="A4A3A4"/>
          </p15:clr>
        </p15:guide>
        <p15:guide id="8" orient="horz" pos="2387">
          <p15:clr>
            <a:srgbClr val="A4A3A4"/>
          </p15:clr>
        </p15:guide>
        <p15:guide id="9" pos="2883">
          <p15:clr>
            <a:srgbClr val="A4A3A4"/>
          </p15:clr>
        </p15:guide>
        <p15:guide id="10" pos="340">
          <p15:clr>
            <a:srgbClr val="A4A3A4"/>
          </p15:clr>
        </p15:guide>
        <p15:guide id="11" pos="5412">
          <p15:clr>
            <a:srgbClr val="A4A3A4"/>
          </p15:clr>
        </p15:guide>
        <p15:guide id="12" pos="1968">
          <p15:clr>
            <a:srgbClr val="A4A3A4"/>
          </p15:clr>
        </p15:guide>
        <p15:guide id="13" pos="2064">
          <p15:clr>
            <a:srgbClr val="A4A3A4"/>
          </p15:clr>
        </p15:guide>
        <p15:guide id="14" pos="3787">
          <p15:clr>
            <a:srgbClr val="A4A3A4"/>
          </p15:clr>
        </p15:guide>
        <p15:guide id="15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A3B1F5"/>
    <a:srgbClr val="A54F00"/>
    <a:srgbClr val="FFC28B"/>
    <a:srgbClr val="FFD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650" y="72"/>
      </p:cViewPr>
      <p:guideLst>
        <p:guide orient="horz" pos="164"/>
        <p:guide orient="horz" pos="490"/>
        <p:guide orient="horz" pos="4201"/>
        <p:guide orient="horz" pos="3884"/>
        <p:guide orient="horz" pos="3974"/>
        <p:guide orient="horz" pos="1037"/>
        <p:guide orient="horz" pos="1526"/>
        <p:guide orient="horz" pos="2387"/>
        <p:guide pos="2883"/>
        <p:guide pos="340"/>
        <p:guide pos="5412"/>
        <p:guide pos="1968"/>
        <p:guide pos="2064"/>
        <p:guide pos="3787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2AF0F-F73D-4EAD-A325-91E59DAC03FC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29CD6B33-D0A8-4DFF-9911-115EAE0039BB}">
      <dgm:prSet phldrT="[Text]"/>
      <dgm:spPr/>
      <dgm:t>
        <a:bodyPr/>
        <a:lstStyle/>
        <a:p>
          <a:pPr algn="ctr"/>
          <a:r>
            <a:rPr lang="en-GB" b="1" dirty="0" smtClean="0"/>
            <a:t>Conventional Leadership Behaviour</a:t>
          </a:r>
          <a:endParaRPr lang="en-GB" b="1" dirty="0"/>
        </a:p>
      </dgm:t>
    </dgm:pt>
    <dgm:pt modelId="{78148A80-3CBB-4EC1-9028-B1A298900CCE}" type="parTrans" cxnId="{19998D71-9618-4D1F-8AAA-6BBCFAAACF35}">
      <dgm:prSet/>
      <dgm:spPr/>
      <dgm:t>
        <a:bodyPr/>
        <a:lstStyle/>
        <a:p>
          <a:endParaRPr lang="en-GB"/>
        </a:p>
      </dgm:t>
    </dgm:pt>
    <dgm:pt modelId="{8F4C5276-D4EC-4E9A-BA61-6833018CBB48}" type="sibTrans" cxnId="{19998D71-9618-4D1F-8AAA-6BBCFAAACF35}">
      <dgm:prSet/>
      <dgm:spPr/>
      <dgm:t>
        <a:bodyPr/>
        <a:lstStyle/>
        <a:p>
          <a:endParaRPr lang="en-GB"/>
        </a:p>
      </dgm:t>
    </dgm:pt>
    <dgm:pt modelId="{47C4E24E-44FF-4EB3-A99F-CAD2A771A6C2}">
      <dgm:prSet phldrT="[Text]"/>
      <dgm:spPr/>
      <dgm:t>
        <a:bodyPr/>
        <a:lstStyle/>
        <a:p>
          <a:pPr algn="ctr"/>
          <a:r>
            <a:rPr lang="en-GB" b="1" dirty="0" smtClean="0"/>
            <a:t>Old Brick wall</a:t>
          </a:r>
          <a:endParaRPr lang="en-GB" b="1" dirty="0"/>
        </a:p>
      </dgm:t>
    </dgm:pt>
    <dgm:pt modelId="{F7B21C59-9AEB-496B-84ED-6265ACA83131}" type="parTrans" cxnId="{DBC604B5-CBA4-4FF5-9987-E4DD4CE2C400}">
      <dgm:prSet/>
      <dgm:spPr/>
      <dgm:t>
        <a:bodyPr/>
        <a:lstStyle/>
        <a:p>
          <a:endParaRPr lang="en-GB"/>
        </a:p>
      </dgm:t>
    </dgm:pt>
    <dgm:pt modelId="{2DC90893-8436-47F0-AD93-9B0ED9B14D5F}" type="sibTrans" cxnId="{DBC604B5-CBA4-4FF5-9987-E4DD4CE2C400}">
      <dgm:prSet/>
      <dgm:spPr/>
      <dgm:t>
        <a:bodyPr/>
        <a:lstStyle/>
        <a:p>
          <a:endParaRPr lang="en-GB"/>
        </a:p>
      </dgm:t>
    </dgm:pt>
    <dgm:pt modelId="{DA1991D4-4FF0-4318-AFEC-042C4B433F00}">
      <dgm:prSet phldrT="[Text]"/>
      <dgm:spPr/>
      <dgm:t>
        <a:bodyPr/>
        <a:lstStyle/>
        <a:p>
          <a:pPr algn="ctr"/>
          <a:r>
            <a:rPr lang="en-GB" b="1" dirty="0" smtClean="0"/>
            <a:t>Conventional Practices</a:t>
          </a:r>
          <a:endParaRPr lang="en-GB" b="1" dirty="0"/>
        </a:p>
      </dgm:t>
    </dgm:pt>
    <dgm:pt modelId="{E15071AA-FE1B-4D4A-9230-7224ABFDBE08}" type="parTrans" cxnId="{AA3A2265-C1D6-4C30-B895-63A775042CBA}">
      <dgm:prSet/>
      <dgm:spPr/>
      <dgm:t>
        <a:bodyPr/>
        <a:lstStyle/>
        <a:p>
          <a:endParaRPr lang="en-GB"/>
        </a:p>
      </dgm:t>
    </dgm:pt>
    <dgm:pt modelId="{2F3625D9-DC5D-44BB-9D03-FFC306CF2035}" type="sibTrans" cxnId="{AA3A2265-C1D6-4C30-B895-63A775042CBA}">
      <dgm:prSet/>
      <dgm:spPr/>
      <dgm:t>
        <a:bodyPr/>
        <a:lstStyle/>
        <a:p>
          <a:endParaRPr lang="en-GB"/>
        </a:p>
      </dgm:t>
    </dgm:pt>
    <dgm:pt modelId="{D3503A35-72E4-4C20-9BBF-F6CCC77B1000}" type="pres">
      <dgm:prSet presAssocID="{5C32AF0F-F73D-4EAD-A325-91E59DAC03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EEA53A-C82C-463B-8A74-062909E657CC}" type="pres">
      <dgm:prSet presAssocID="{29CD6B33-D0A8-4DFF-9911-115EAE0039BB}" presName="parentLin" presStyleCnt="0"/>
      <dgm:spPr/>
    </dgm:pt>
    <dgm:pt modelId="{8889E5D2-0D34-4B0E-B9F9-A08BD4F571B8}" type="pres">
      <dgm:prSet presAssocID="{29CD6B33-D0A8-4DFF-9911-115EAE0039BB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6552CF1-E58F-431A-A977-EC88679336C9}" type="pres">
      <dgm:prSet presAssocID="{29CD6B33-D0A8-4DFF-9911-115EAE0039BB}" presName="parentText" presStyleLbl="node1" presStyleIdx="0" presStyleCnt="3" custLinFactX="2002" custLinFactY="-100000" custLinFactNeighborX="100000" custLinFactNeighborY="-12579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2AFD4-192F-4FD2-94E3-49B5A59FD759}" type="pres">
      <dgm:prSet presAssocID="{29CD6B33-D0A8-4DFF-9911-115EAE0039BB}" presName="negativeSpace" presStyleCnt="0"/>
      <dgm:spPr/>
    </dgm:pt>
    <dgm:pt modelId="{4FF713AF-8724-44DD-9ED8-507A4D784105}" type="pres">
      <dgm:prSet presAssocID="{29CD6B33-D0A8-4DFF-9911-115EAE0039BB}" presName="childText" presStyleLbl="conFgAcc1" presStyleIdx="0" presStyleCnt="3" custLinFactY="-200000" custLinFactNeighborX="-31" custLinFactNeighborY="-240981">
        <dgm:presLayoutVars>
          <dgm:bulletEnabled val="1"/>
        </dgm:presLayoutVars>
      </dgm:prSet>
      <dgm:spPr/>
    </dgm:pt>
    <dgm:pt modelId="{55883E6B-D896-44E2-9E6D-04476E48A889}" type="pres">
      <dgm:prSet presAssocID="{8F4C5276-D4EC-4E9A-BA61-6833018CBB48}" presName="spaceBetweenRectangles" presStyleCnt="0"/>
      <dgm:spPr/>
    </dgm:pt>
    <dgm:pt modelId="{7E5CD7CD-DCC5-4E23-97B9-04F8A2DE9A43}" type="pres">
      <dgm:prSet presAssocID="{47C4E24E-44FF-4EB3-A99F-CAD2A771A6C2}" presName="parentLin" presStyleCnt="0"/>
      <dgm:spPr/>
    </dgm:pt>
    <dgm:pt modelId="{613A9A6A-6A61-4EC3-9E80-946728B8ED7B}" type="pres">
      <dgm:prSet presAssocID="{47C4E24E-44FF-4EB3-A99F-CAD2A771A6C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F066621-79A9-4F0E-B84A-F46778FDF431}" type="pres">
      <dgm:prSet presAssocID="{47C4E24E-44FF-4EB3-A99F-CAD2A771A6C2}" presName="parentText" presStyleLbl="node1" presStyleIdx="1" presStyleCnt="3" custLinFactX="2002" custLinFactY="-96508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8C2877-8EE5-43FF-9368-A00FAA07F416}" type="pres">
      <dgm:prSet presAssocID="{47C4E24E-44FF-4EB3-A99F-CAD2A771A6C2}" presName="negativeSpace" presStyleCnt="0"/>
      <dgm:spPr/>
    </dgm:pt>
    <dgm:pt modelId="{28B94DE5-3EC8-4925-8E69-F28101307AD0}" type="pres">
      <dgm:prSet presAssocID="{47C4E24E-44FF-4EB3-A99F-CAD2A771A6C2}" presName="childText" presStyleLbl="conFgAcc1" presStyleIdx="1" presStyleCnt="3" custLinFactY="-174472" custLinFactNeighborX="-31" custLinFactNeighborY="-200000">
        <dgm:presLayoutVars>
          <dgm:bulletEnabled val="1"/>
        </dgm:presLayoutVars>
      </dgm:prSet>
      <dgm:spPr/>
    </dgm:pt>
    <dgm:pt modelId="{66F24C61-C850-4F4D-813D-BDD5FD1DF1FB}" type="pres">
      <dgm:prSet presAssocID="{2DC90893-8436-47F0-AD93-9B0ED9B14D5F}" presName="spaceBetweenRectangles" presStyleCnt="0"/>
      <dgm:spPr/>
    </dgm:pt>
    <dgm:pt modelId="{A315E9BF-D977-4BD9-A387-FEAF6645FDD9}" type="pres">
      <dgm:prSet presAssocID="{DA1991D4-4FF0-4318-AFEC-042C4B433F00}" presName="parentLin" presStyleCnt="0"/>
      <dgm:spPr/>
    </dgm:pt>
    <dgm:pt modelId="{05EBFB89-71D3-4EC9-A940-CC118CFAA8B3}" type="pres">
      <dgm:prSet presAssocID="{DA1991D4-4FF0-4318-AFEC-042C4B433F0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1C0C2010-4F68-4577-ACFA-6CEA732372C1}" type="pres">
      <dgm:prSet presAssocID="{DA1991D4-4FF0-4318-AFEC-042C4B433F00}" presName="parentText" presStyleLbl="node1" presStyleIdx="2" presStyleCnt="3" custLinFactX="2002" custLinFactY="-46891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733269-27EF-4CD3-9C5D-7CC2CFC0350F}" type="pres">
      <dgm:prSet presAssocID="{DA1991D4-4FF0-4318-AFEC-042C4B433F00}" presName="negativeSpace" presStyleCnt="0"/>
      <dgm:spPr/>
    </dgm:pt>
    <dgm:pt modelId="{9D5DEBB6-28A5-4AAE-A55D-135B460AD778}" type="pres">
      <dgm:prSet presAssocID="{DA1991D4-4FF0-4318-AFEC-042C4B433F00}" presName="childText" presStyleLbl="conFgAcc1" presStyleIdx="2" presStyleCnt="3" custLinFactY="-100000" custLinFactNeighborX="-31" custLinFactNeighborY="-141741">
        <dgm:presLayoutVars>
          <dgm:bulletEnabled val="1"/>
        </dgm:presLayoutVars>
      </dgm:prSet>
      <dgm:spPr/>
    </dgm:pt>
  </dgm:ptLst>
  <dgm:cxnLst>
    <dgm:cxn modelId="{1F7E8913-C211-4A6D-95D3-DAFEBDC14A13}" type="presOf" srcId="{29CD6B33-D0A8-4DFF-9911-115EAE0039BB}" destId="{8889E5D2-0D34-4B0E-B9F9-A08BD4F571B8}" srcOrd="0" destOrd="0" presId="urn:microsoft.com/office/officeart/2005/8/layout/list1"/>
    <dgm:cxn modelId="{FC7E5F1A-1A12-4030-9F66-B83CFC2863A9}" type="presOf" srcId="{5C32AF0F-F73D-4EAD-A325-91E59DAC03FC}" destId="{D3503A35-72E4-4C20-9BBF-F6CCC77B1000}" srcOrd="0" destOrd="0" presId="urn:microsoft.com/office/officeart/2005/8/layout/list1"/>
    <dgm:cxn modelId="{7A7402B4-62E5-4146-B8F6-886EEB2F4A62}" type="presOf" srcId="{DA1991D4-4FF0-4318-AFEC-042C4B433F00}" destId="{1C0C2010-4F68-4577-ACFA-6CEA732372C1}" srcOrd="1" destOrd="0" presId="urn:microsoft.com/office/officeart/2005/8/layout/list1"/>
    <dgm:cxn modelId="{15A46A58-5D6E-4EDC-ADD4-BAE09E4084B1}" type="presOf" srcId="{29CD6B33-D0A8-4DFF-9911-115EAE0039BB}" destId="{16552CF1-E58F-431A-A977-EC88679336C9}" srcOrd="1" destOrd="0" presId="urn:microsoft.com/office/officeart/2005/8/layout/list1"/>
    <dgm:cxn modelId="{33F457E5-5832-4D9F-A4CC-2C58A89D2EE4}" type="presOf" srcId="{DA1991D4-4FF0-4318-AFEC-042C4B433F00}" destId="{05EBFB89-71D3-4EC9-A940-CC118CFAA8B3}" srcOrd="0" destOrd="0" presId="urn:microsoft.com/office/officeart/2005/8/layout/list1"/>
    <dgm:cxn modelId="{AA3A2265-C1D6-4C30-B895-63A775042CBA}" srcId="{5C32AF0F-F73D-4EAD-A325-91E59DAC03FC}" destId="{DA1991D4-4FF0-4318-AFEC-042C4B433F00}" srcOrd="2" destOrd="0" parTransId="{E15071AA-FE1B-4D4A-9230-7224ABFDBE08}" sibTransId="{2F3625D9-DC5D-44BB-9D03-FFC306CF2035}"/>
    <dgm:cxn modelId="{19998D71-9618-4D1F-8AAA-6BBCFAAACF35}" srcId="{5C32AF0F-F73D-4EAD-A325-91E59DAC03FC}" destId="{29CD6B33-D0A8-4DFF-9911-115EAE0039BB}" srcOrd="0" destOrd="0" parTransId="{78148A80-3CBB-4EC1-9028-B1A298900CCE}" sibTransId="{8F4C5276-D4EC-4E9A-BA61-6833018CBB48}"/>
    <dgm:cxn modelId="{DBC604B5-CBA4-4FF5-9987-E4DD4CE2C400}" srcId="{5C32AF0F-F73D-4EAD-A325-91E59DAC03FC}" destId="{47C4E24E-44FF-4EB3-A99F-CAD2A771A6C2}" srcOrd="1" destOrd="0" parTransId="{F7B21C59-9AEB-496B-84ED-6265ACA83131}" sibTransId="{2DC90893-8436-47F0-AD93-9B0ED9B14D5F}"/>
    <dgm:cxn modelId="{3F2DD337-E222-487A-A719-1AFE2F93E92B}" type="presOf" srcId="{47C4E24E-44FF-4EB3-A99F-CAD2A771A6C2}" destId="{3F066621-79A9-4F0E-B84A-F46778FDF431}" srcOrd="1" destOrd="0" presId="urn:microsoft.com/office/officeart/2005/8/layout/list1"/>
    <dgm:cxn modelId="{44C878F1-54EB-4E2B-A4F0-A35F0B87DF48}" type="presOf" srcId="{47C4E24E-44FF-4EB3-A99F-CAD2A771A6C2}" destId="{613A9A6A-6A61-4EC3-9E80-946728B8ED7B}" srcOrd="0" destOrd="0" presId="urn:microsoft.com/office/officeart/2005/8/layout/list1"/>
    <dgm:cxn modelId="{B84F2240-32C1-4F38-8AB5-CAC3C6BDE949}" type="presParOf" srcId="{D3503A35-72E4-4C20-9BBF-F6CCC77B1000}" destId="{B4EEA53A-C82C-463B-8A74-062909E657CC}" srcOrd="0" destOrd="0" presId="urn:microsoft.com/office/officeart/2005/8/layout/list1"/>
    <dgm:cxn modelId="{0019E2E5-2A92-4EDC-BF17-2234BC799949}" type="presParOf" srcId="{B4EEA53A-C82C-463B-8A74-062909E657CC}" destId="{8889E5D2-0D34-4B0E-B9F9-A08BD4F571B8}" srcOrd="0" destOrd="0" presId="urn:microsoft.com/office/officeart/2005/8/layout/list1"/>
    <dgm:cxn modelId="{4B0E491B-DD5C-4EA3-97DF-0A3868BE2B1B}" type="presParOf" srcId="{B4EEA53A-C82C-463B-8A74-062909E657CC}" destId="{16552CF1-E58F-431A-A977-EC88679336C9}" srcOrd="1" destOrd="0" presId="urn:microsoft.com/office/officeart/2005/8/layout/list1"/>
    <dgm:cxn modelId="{770EF214-36D3-4A17-907F-6BD392DDE1F9}" type="presParOf" srcId="{D3503A35-72E4-4C20-9BBF-F6CCC77B1000}" destId="{4852AFD4-192F-4FD2-94E3-49B5A59FD759}" srcOrd="1" destOrd="0" presId="urn:microsoft.com/office/officeart/2005/8/layout/list1"/>
    <dgm:cxn modelId="{0D649113-AF45-452D-AFFE-DDDDF7F0AE13}" type="presParOf" srcId="{D3503A35-72E4-4C20-9BBF-F6CCC77B1000}" destId="{4FF713AF-8724-44DD-9ED8-507A4D784105}" srcOrd="2" destOrd="0" presId="urn:microsoft.com/office/officeart/2005/8/layout/list1"/>
    <dgm:cxn modelId="{379A755F-3214-4D14-8D60-FA03FC917C3F}" type="presParOf" srcId="{D3503A35-72E4-4C20-9BBF-F6CCC77B1000}" destId="{55883E6B-D896-44E2-9E6D-04476E48A889}" srcOrd="3" destOrd="0" presId="urn:microsoft.com/office/officeart/2005/8/layout/list1"/>
    <dgm:cxn modelId="{9F856B5B-07DC-4FC1-B74C-C33270C8CF91}" type="presParOf" srcId="{D3503A35-72E4-4C20-9BBF-F6CCC77B1000}" destId="{7E5CD7CD-DCC5-4E23-97B9-04F8A2DE9A43}" srcOrd="4" destOrd="0" presId="urn:microsoft.com/office/officeart/2005/8/layout/list1"/>
    <dgm:cxn modelId="{3A325D10-9FCA-462B-A05D-3F73252C4A0C}" type="presParOf" srcId="{7E5CD7CD-DCC5-4E23-97B9-04F8A2DE9A43}" destId="{613A9A6A-6A61-4EC3-9E80-946728B8ED7B}" srcOrd="0" destOrd="0" presId="urn:microsoft.com/office/officeart/2005/8/layout/list1"/>
    <dgm:cxn modelId="{72C7644B-3AC4-404D-81A0-D9DA05582CF7}" type="presParOf" srcId="{7E5CD7CD-DCC5-4E23-97B9-04F8A2DE9A43}" destId="{3F066621-79A9-4F0E-B84A-F46778FDF431}" srcOrd="1" destOrd="0" presId="urn:microsoft.com/office/officeart/2005/8/layout/list1"/>
    <dgm:cxn modelId="{EE3072A6-AC0E-476E-9D17-59D9364FEE62}" type="presParOf" srcId="{D3503A35-72E4-4C20-9BBF-F6CCC77B1000}" destId="{958C2877-8EE5-43FF-9368-A00FAA07F416}" srcOrd="5" destOrd="0" presId="urn:microsoft.com/office/officeart/2005/8/layout/list1"/>
    <dgm:cxn modelId="{F158483F-48E5-49BE-8724-D6F37AB576F6}" type="presParOf" srcId="{D3503A35-72E4-4C20-9BBF-F6CCC77B1000}" destId="{28B94DE5-3EC8-4925-8E69-F28101307AD0}" srcOrd="6" destOrd="0" presId="urn:microsoft.com/office/officeart/2005/8/layout/list1"/>
    <dgm:cxn modelId="{DB2C1E35-1DC7-4AD8-B63A-AEF901BC7AA8}" type="presParOf" srcId="{D3503A35-72E4-4C20-9BBF-F6CCC77B1000}" destId="{66F24C61-C850-4F4D-813D-BDD5FD1DF1FB}" srcOrd="7" destOrd="0" presId="urn:microsoft.com/office/officeart/2005/8/layout/list1"/>
    <dgm:cxn modelId="{E796EB17-2AA1-4144-A922-80C22B1A84F5}" type="presParOf" srcId="{D3503A35-72E4-4C20-9BBF-F6CCC77B1000}" destId="{A315E9BF-D977-4BD9-A387-FEAF6645FDD9}" srcOrd="8" destOrd="0" presId="urn:microsoft.com/office/officeart/2005/8/layout/list1"/>
    <dgm:cxn modelId="{56D5BF56-68DB-437C-A9A7-B22021737D91}" type="presParOf" srcId="{A315E9BF-D977-4BD9-A387-FEAF6645FDD9}" destId="{05EBFB89-71D3-4EC9-A940-CC118CFAA8B3}" srcOrd="0" destOrd="0" presId="urn:microsoft.com/office/officeart/2005/8/layout/list1"/>
    <dgm:cxn modelId="{29AB14DF-162E-40A6-BEDB-F13165E393C5}" type="presParOf" srcId="{A315E9BF-D977-4BD9-A387-FEAF6645FDD9}" destId="{1C0C2010-4F68-4577-ACFA-6CEA732372C1}" srcOrd="1" destOrd="0" presId="urn:microsoft.com/office/officeart/2005/8/layout/list1"/>
    <dgm:cxn modelId="{5CAB3EA1-20F8-4609-AC21-ACA09D0E09BE}" type="presParOf" srcId="{D3503A35-72E4-4C20-9BBF-F6CCC77B1000}" destId="{11733269-27EF-4CD3-9C5D-7CC2CFC0350F}" srcOrd="9" destOrd="0" presId="urn:microsoft.com/office/officeart/2005/8/layout/list1"/>
    <dgm:cxn modelId="{28893784-04B0-4DA4-9FB5-3D083AD1F893}" type="presParOf" srcId="{D3503A35-72E4-4C20-9BBF-F6CCC77B1000}" destId="{9D5DEBB6-28A5-4AAE-A55D-135B460AD7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2AF0F-F73D-4EAD-A325-91E59DAC03FC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29CD6B33-D0A8-4DFF-9911-115EAE0039BB}">
      <dgm:prSet phldrT="[Text]"/>
      <dgm:spPr/>
      <dgm:t>
        <a:bodyPr/>
        <a:lstStyle/>
        <a:p>
          <a:pPr algn="ctr"/>
          <a:r>
            <a:rPr lang="en-GB" b="1" dirty="0" smtClean="0"/>
            <a:t>Conventional Leadership Behaviour</a:t>
          </a:r>
          <a:endParaRPr lang="en-GB" b="1" dirty="0"/>
        </a:p>
      </dgm:t>
    </dgm:pt>
    <dgm:pt modelId="{78148A80-3CBB-4EC1-9028-B1A298900CCE}" type="parTrans" cxnId="{19998D71-9618-4D1F-8AAA-6BBCFAAACF35}">
      <dgm:prSet/>
      <dgm:spPr/>
      <dgm:t>
        <a:bodyPr/>
        <a:lstStyle/>
        <a:p>
          <a:endParaRPr lang="en-GB"/>
        </a:p>
      </dgm:t>
    </dgm:pt>
    <dgm:pt modelId="{8F4C5276-D4EC-4E9A-BA61-6833018CBB48}" type="sibTrans" cxnId="{19998D71-9618-4D1F-8AAA-6BBCFAAACF35}">
      <dgm:prSet/>
      <dgm:spPr/>
      <dgm:t>
        <a:bodyPr/>
        <a:lstStyle/>
        <a:p>
          <a:endParaRPr lang="en-GB"/>
        </a:p>
      </dgm:t>
    </dgm:pt>
    <dgm:pt modelId="{47C4E24E-44FF-4EB3-A99F-CAD2A771A6C2}">
      <dgm:prSet phldrT="[Text]"/>
      <dgm:spPr/>
      <dgm:t>
        <a:bodyPr/>
        <a:lstStyle/>
        <a:p>
          <a:pPr algn="ctr"/>
          <a:r>
            <a:rPr lang="en-GB" b="1" dirty="0" smtClean="0"/>
            <a:t> Brick wall</a:t>
          </a:r>
          <a:endParaRPr lang="en-GB" b="1" dirty="0"/>
        </a:p>
      </dgm:t>
    </dgm:pt>
    <dgm:pt modelId="{F7B21C59-9AEB-496B-84ED-6265ACA83131}" type="parTrans" cxnId="{DBC604B5-CBA4-4FF5-9987-E4DD4CE2C400}">
      <dgm:prSet/>
      <dgm:spPr/>
      <dgm:t>
        <a:bodyPr/>
        <a:lstStyle/>
        <a:p>
          <a:endParaRPr lang="en-GB"/>
        </a:p>
      </dgm:t>
    </dgm:pt>
    <dgm:pt modelId="{2DC90893-8436-47F0-AD93-9B0ED9B14D5F}" type="sibTrans" cxnId="{DBC604B5-CBA4-4FF5-9987-E4DD4CE2C400}">
      <dgm:prSet/>
      <dgm:spPr/>
      <dgm:t>
        <a:bodyPr/>
        <a:lstStyle/>
        <a:p>
          <a:endParaRPr lang="en-GB"/>
        </a:p>
      </dgm:t>
    </dgm:pt>
    <dgm:pt modelId="{DA1991D4-4FF0-4318-AFEC-042C4B433F00}">
      <dgm:prSet phldrT="[Text]"/>
      <dgm:spPr/>
      <dgm:t>
        <a:bodyPr/>
        <a:lstStyle/>
        <a:p>
          <a:pPr algn="ctr"/>
          <a:r>
            <a:rPr lang="en-GB" b="1" dirty="0" smtClean="0"/>
            <a:t>Lean Tools</a:t>
          </a:r>
          <a:endParaRPr lang="en-GB" b="1" dirty="0"/>
        </a:p>
      </dgm:t>
    </dgm:pt>
    <dgm:pt modelId="{E15071AA-FE1B-4D4A-9230-7224ABFDBE08}" type="parTrans" cxnId="{AA3A2265-C1D6-4C30-B895-63A775042CBA}">
      <dgm:prSet/>
      <dgm:spPr/>
      <dgm:t>
        <a:bodyPr/>
        <a:lstStyle/>
        <a:p>
          <a:endParaRPr lang="en-GB"/>
        </a:p>
      </dgm:t>
    </dgm:pt>
    <dgm:pt modelId="{2F3625D9-DC5D-44BB-9D03-FFC306CF2035}" type="sibTrans" cxnId="{AA3A2265-C1D6-4C30-B895-63A775042CBA}">
      <dgm:prSet/>
      <dgm:spPr/>
      <dgm:t>
        <a:bodyPr/>
        <a:lstStyle/>
        <a:p>
          <a:endParaRPr lang="en-GB"/>
        </a:p>
      </dgm:t>
    </dgm:pt>
    <dgm:pt modelId="{D3503A35-72E4-4C20-9BBF-F6CCC77B1000}" type="pres">
      <dgm:prSet presAssocID="{5C32AF0F-F73D-4EAD-A325-91E59DAC03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EEA53A-C82C-463B-8A74-062909E657CC}" type="pres">
      <dgm:prSet presAssocID="{29CD6B33-D0A8-4DFF-9911-115EAE0039BB}" presName="parentLin" presStyleCnt="0"/>
      <dgm:spPr/>
    </dgm:pt>
    <dgm:pt modelId="{8889E5D2-0D34-4B0E-B9F9-A08BD4F571B8}" type="pres">
      <dgm:prSet presAssocID="{29CD6B33-D0A8-4DFF-9911-115EAE0039BB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6552CF1-E58F-431A-A977-EC88679336C9}" type="pres">
      <dgm:prSet presAssocID="{29CD6B33-D0A8-4DFF-9911-115EAE0039BB}" presName="parentText" presStyleLbl="node1" presStyleIdx="0" presStyleCnt="3" custLinFactX="4386" custLinFactY="-100000" custLinFactNeighborX="100000" custLinFactNeighborY="-12223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2AFD4-192F-4FD2-94E3-49B5A59FD759}" type="pres">
      <dgm:prSet presAssocID="{29CD6B33-D0A8-4DFF-9911-115EAE0039BB}" presName="negativeSpace" presStyleCnt="0"/>
      <dgm:spPr/>
    </dgm:pt>
    <dgm:pt modelId="{4FF713AF-8724-44DD-9ED8-507A4D784105}" type="pres">
      <dgm:prSet presAssocID="{29CD6B33-D0A8-4DFF-9911-115EAE0039BB}" presName="childText" presStyleLbl="conFgAcc1" presStyleIdx="0" presStyleCnt="3" custLinFactY="-200000" custLinFactNeighborX="-31" custLinFactNeighborY="-240981">
        <dgm:presLayoutVars>
          <dgm:bulletEnabled val="1"/>
        </dgm:presLayoutVars>
      </dgm:prSet>
      <dgm:spPr/>
    </dgm:pt>
    <dgm:pt modelId="{55883E6B-D896-44E2-9E6D-04476E48A889}" type="pres">
      <dgm:prSet presAssocID="{8F4C5276-D4EC-4E9A-BA61-6833018CBB48}" presName="spaceBetweenRectangles" presStyleCnt="0"/>
      <dgm:spPr/>
    </dgm:pt>
    <dgm:pt modelId="{7E5CD7CD-DCC5-4E23-97B9-04F8A2DE9A43}" type="pres">
      <dgm:prSet presAssocID="{47C4E24E-44FF-4EB3-A99F-CAD2A771A6C2}" presName="parentLin" presStyleCnt="0"/>
      <dgm:spPr/>
    </dgm:pt>
    <dgm:pt modelId="{613A9A6A-6A61-4EC3-9E80-946728B8ED7B}" type="pres">
      <dgm:prSet presAssocID="{47C4E24E-44FF-4EB3-A99F-CAD2A771A6C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F066621-79A9-4F0E-B84A-F46778FDF431}" type="pres">
      <dgm:prSet presAssocID="{47C4E24E-44FF-4EB3-A99F-CAD2A771A6C2}" presName="parentText" presStyleLbl="node1" presStyleIdx="1" presStyleCnt="3" custLinFactX="4386" custLinFactY="-81968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8C2877-8EE5-43FF-9368-A00FAA07F416}" type="pres">
      <dgm:prSet presAssocID="{47C4E24E-44FF-4EB3-A99F-CAD2A771A6C2}" presName="negativeSpace" presStyleCnt="0"/>
      <dgm:spPr/>
    </dgm:pt>
    <dgm:pt modelId="{28B94DE5-3EC8-4925-8E69-F28101307AD0}" type="pres">
      <dgm:prSet presAssocID="{47C4E24E-44FF-4EB3-A99F-CAD2A771A6C2}" presName="childText" presStyleLbl="conFgAcc1" presStyleIdx="1" presStyleCnt="3" custLinFactY="-174472" custLinFactNeighborX="-31" custLinFactNeighborY="-200000">
        <dgm:presLayoutVars>
          <dgm:bulletEnabled val="1"/>
        </dgm:presLayoutVars>
      </dgm:prSet>
      <dgm:spPr/>
    </dgm:pt>
    <dgm:pt modelId="{66F24C61-C850-4F4D-813D-BDD5FD1DF1FB}" type="pres">
      <dgm:prSet presAssocID="{2DC90893-8436-47F0-AD93-9B0ED9B14D5F}" presName="spaceBetweenRectangles" presStyleCnt="0"/>
      <dgm:spPr/>
    </dgm:pt>
    <dgm:pt modelId="{A315E9BF-D977-4BD9-A387-FEAF6645FDD9}" type="pres">
      <dgm:prSet presAssocID="{DA1991D4-4FF0-4318-AFEC-042C4B433F00}" presName="parentLin" presStyleCnt="0"/>
      <dgm:spPr/>
    </dgm:pt>
    <dgm:pt modelId="{05EBFB89-71D3-4EC9-A940-CC118CFAA8B3}" type="pres">
      <dgm:prSet presAssocID="{DA1991D4-4FF0-4318-AFEC-042C4B433F00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1C0C2010-4F68-4577-ACFA-6CEA732372C1}" type="pres">
      <dgm:prSet presAssocID="{DA1991D4-4FF0-4318-AFEC-042C4B433F00}" presName="parentText" presStyleLbl="node1" presStyleIdx="2" presStyleCnt="3" custLinFactX="4570" custLinFactY="-52785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733269-27EF-4CD3-9C5D-7CC2CFC0350F}" type="pres">
      <dgm:prSet presAssocID="{DA1991D4-4FF0-4318-AFEC-042C4B433F00}" presName="negativeSpace" presStyleCnt="0"/>
      <dgm:spPr/>
    </dgm:pt>
    <dgm:pt modelId="{9D5DEBB6-28A5-4AAE-A55D-135B460AD778}" type="pres">
      <dgm:prSet presAssocID="{DA1991D4-4FF0-4318-AFEC-042C4B433F00}" presName="childText" presStyleLbl="conFgAcc1" presStyleIdx="2" presStyleCnt="3" custLinFactY="-100000" custLinFactNeighborX="-31" custLinFactNeighborY="-141741">
        <dgm:presLayoutVars>
          <dgm:bulletEnabled val="1"/>
        </dgm:presLayoutVars>
      </dgm:prSet>
      <dgm:spPr/>
    </dgm:pt>
  </dgm:ptLst>
  <dgm:cxnLst>
    <dgm:cxn modelId="{FC2FD46F-0225-4F1A-AAB7-0B91A4D9F9E4}" type="presOf" srcId="{47C4E24E-44FF-4EB3-A99F-CAD2A771A6C2}" destId="{613A9A6A-6A61-4EC3-9E80-946728B8ED7B}" srcOrd="0" destOrd="0" presId="urn:microsoft.com/office/officeart/2005/8/layout/list1"/>
    <dgm:cxn modelId="{4D406463-CDAE-410E-AF04-A45B7CFFC5C1}" type="presOf" srcId="{DA1991D4-4FF0-4318-AFEC-042C4B433F00}" destId="{1C0C2010-4F68-4577-ACFA-6CEA732372C1}" srcOrd="1" destOrd="0" presId="urn:microsoft.com/office/officeart/2005/8/layout/list1"/>
    <dgm:cxn modelId="{29B4364A-BAE4-4A0C-B0CD-F4DD3B290658}" type="presOf" srcId="{29CD6B33-D0A8-4DFF-9911-115EAE0039BB}" destId="{16552CF1-E58F-431A-A977-EC88679336C9}" srcOrd="1" destOrd="0" presId="urn:microsoft.com/office/officeart/2005/8/layout/list1"/>
    <dgm:cxn modelId="{42D70076-EF90-458A-B0E2-929D4626354B}" type="presOf" srcId="{5C32AF0F-F73D-4EAD-A325-91E59DAC03FC}" destId="{D3503A35-72E4-4C20-9BBF-F6CCC77B1000}" srcOrd="0" destOrd="0" presId="urn:microsoft.com/office/officeart/2005/8/layout/list1"/>
    <dgm:cxn modelId="{AA3A2265-C1D6-4C30-B895-63A775042CBA}" srcId="{5C32AF0F-F73D-4EAD-A325-91E59DAC03FC}" destId="{DA1991D4-4FF0-4318-AFEC-042C4B433F00}" srcOrd="2" destOrd="0" parTransId="{E15071AA-FE1B-4D4A-9230-7224ABFDBE08}" sibTransId="{2F3625D9-DC5D-44BB-9D03-FFC306CF2035}"/>
    <dgm:cxn modelId="{407EAD7A-6644-4425-9DD1-D62C1C7C5AAA}" type="presOf" srcId="{29CD6B33-D0A8-4DFF-9911-115EAE0039BB}" destId="{8889E5D2-0D34-4B0E-B9F9-A08BD4F571B8}" srcOrd="0" destOrd="0" presId="urn:microsoft.com/office/officeart/2005/8/layout/list1"/>
    <dgm:cxn modelId="{19998D71-9618-4D1F-8AAA-6BBCFAAACF35}" srcId="{5C32AF0F-F73D-4EAD-A325-91E59DAC03FC}" destId="{29CD6B33-D0A8-4DFF-9911-115EAE0039BB}" srcOrd="0" destOrd="0" parTransId="{78148A80-3CBB-4EC1-9028-B1A298900CCE}" sibTransId="{8F4C5276-D4EC-4E9A-BA61-6833018CBB48}"/>
    <dgm:cxn modelId="{DBC604B5-CBA4-4FF5-9987-E4DD4CE2C400}" srcId="{5C32AF0F-F73D-4EAD-A325-91E59DAC03FC}" destId="{47C4E24E-44FF-4EB3-A99F-CAD2A771A6C2}" srcOrd="1" destOrd="0" parTransId="{F7B21C59-9AEB-496B-84ED-6265ACA83131}" sibTransId="{2DC90893-8436-47F0-AD93-9B0ED9B14D5F}"/>
    <dgm:cxn modelId="{DAB076E9-6B12-4A35-A3E6-2219F284F63E}" type="presOf" srcId="{47C4E24E-44FF-4EB3-A99F-CAD2A771A6C2}" destId="{3F066621-79A9-4F0E-B84A-F46778FDF431}" srcOrd="1" destOrd="0" presId="urn:microsoft.com/office/officeart/2005/8/layout/list1"/>
    <dgm:cxn modelId="{CE388408-25DD-421C-BBEC-10368239D431}" type="presOf" srcId="{DA1991D4-4FF0-4318-AFEC-042C4B433F00}" destId="{05EBFB89-71D3-4EC9-A940-CC118CFAA8B3}" srcOrd="0" destOrd="0" presId="urn:microsoft.com/office/officeart/2005/8/layout/list1"/>
    <dgm:cxn modelId="{B380ED59-AC1B-4A30-A274-94B950C8CD41}" type="presParOf" srcId="{D3503A35-72E4-4C20-9BBF-F6CCC77B1000}" destId="{B4EEA53A-C82C-463B-8A74-062909E657CC}" srcOrd="0" destOrd="0" presId="urn:microsoft.com/office/officeart/2005/8/layout/list1"/>
    <dgm:cxn modelId="{CBED7CFD-D2C1-4B32-87F3-C0F5A0AB4FEA}" type="presParOf" srcId="{B4EEA53A-C82C-463B-8A74-062909E657CC}" destId="{8889E5D2-0D34-4B0E-B9F9-A08BD4F571B8}" srcOrd="0" destOrd="0" presId="urn:microsoft.com/office/officeart/2005/8/layout/list1"/>
    <dgm:cxn modelId="{660C37CC-5B7A-4C29-BA2D-3FD430283A7E}" type="presParOf" srcId="{B4EEA53A-C82C-463B-8A74-062909E657CC}" destId="{16552CF1-E58F-431A-A977-EC88679336C9}" srcOrd="1" destOrd="0" presId="urn:microsoft.com/office/officeart/2005/8/layout/list1"/>
    <dgm:cxn modelId="{B613E92B-03AE-47B1-8934-DA3AD0A413D8}" type="presParOf" srcId="{D3503A35-72E4-4C20-9BBF-F6CCC77B1000}" destId="{4852AFD4-192F-4FD2-94E3-49B5A59FD759}" srcOrd="1" destOrd="0" presId="urn:microsoft.com/office/officeart/2005/8/layout/list1"/>
    <dgm:cxn modelId="{D9183D84-AA45-4C52-AF19-0279CA226042}" type="presParOf" srcId="{D3503A35-72E4-4C20-9BBF-F6CCC77B1000}" destId="{4FF713AF-8724-44DD-9ED8-507A4D784105}" srcOrd="2" destOrd="0" presId="urn:microsoft.com/office/officeart/2005/8/layout/list1"/>
    <dgm:cxn modelId="{22D2C334-0429-4A0F-A726-90BCD12AB2D3}" type="presParOf" srcId="{D3503A35-72E4-4C20-9BBF-F6CCC77B1000}" destId="{55883E6B-D896-44E2-9E6D-04476E48A889}" srcOrd="3" destOrd="0" presId="urn:microsoft.com/office/officeart/2005/8/layout/list1"/>
    <dgm:cxn modelId="{B35EBFB6-8E06-48F6-8908-0350601C2E5D}" type="presParOf" srcId="{D3503A35-72E4-4C20-9BBF-F6CCC77B1000}" destId="{7E5CD7CD-DCC5-4E23-97B9-04F8A2DE9A43}" srcOrd="4" destOrd="0" presId="urn:microsoft.com/office/officeart/2005/8/layout/list1"/>
    <dgm:cxn modelId="{E0BF9F24-E05E-4267-8FF9-725261324339}" type="presParOf" srcId="{7E5CD7CD-DCC5-4E23-97B9-04F8A2DE9A43}" destId="{613A9A6A-6A61-4EC3-9E80-946728B8ED7B}" srcOrd="0" destOrd="0" presId="urn:microsoft.com/office/officeart/2005/8/layout/list1"/>
    <dgm:cxn modelId="{B0540472-7566-4073-B543-AF4490205422}" type="presParOf" srcId="{7E5CD7CD-DCC5-4E23-97B9-04F8A2DE9A43}" destId="{3F066621-79A9-4F0E-B84A-F46778FDF431}" srcOrd="1" destOrd="0" presId="urn:microsoft.com/office/officeart/2005/8/layout/list1"/>
    <dgm:cxn modelId="{72366FDF-C070-4A05-8CAD-F55C0C620ABC}" type="presParOf" srcId="{D3503A35-72E4-4C20-9BBF-F6CCC77B1000}" destId="{958C2877-8EE5-43FF-9368-A00FAA07F416}" srcOrd="5" destOrd="0" presId="urn:microsoft.com/office/officeart/2005/8/layout/list1"/>
    <dgm:cxn modelId="{D9C39E4F-44CC-4797-B1FC-3D63DCF140AF}" type="presParOf" srcId="{D3503A35-72E4-4C20-9BBF-F6CCC77B1000}" destId="{28B94DE5-3EC8-4925-8E69-F28101307AD0}" srcOrd="6" destOrd="0" presId="urn:microsoft.com/office/officeart/2005/8/layout/list1"/>
    <dgm:cxn modelId="{F23E977B-ED89-492F-8A13-40DCBD4CC637}" type="presParOf" srcId="{D3503A35-72E4-4C20-9BBF-F6CCC77B1000}" destId="{66F24C61-C850-4F4D-813D-BDD5FD1DF1FB}" srcOrd="7" destOrd="0" presId="urn:microsoft.com/office/officeart/2005/8/layout/list1"/>
    <dgm:cxn modelId="{1AFBE98C-C48F-439A-902D-C9E1C2D69C19}" type="presParOf" srcId="{D3503A35-72E4-4C20-9BBF-F6CCC77B1000}" destId="{A315E9BF-D977-4BD9-A387-FEAF6645FDD9}" srcOrd="8" destOrd="0" presId="urn:microsoft.com/office/officeart/2005/8/layout/list1"/>
    <dgm:cxn modelId="{6A4A8B23-D894-497F-8D57-EA5D4DB2A0A7}" type="presParOf" srcId="{A315E9BF-D977-4BD9-A387-FEAF6645FDD9}" destId="{05EBFB89-71D3-4EC9-A940-CC118CFAA8B3}" srcOrd="0" destOrd="0" presId="urn:microsoft.com/office/officeart/2005/8/layout/list1"/>
    <dgm:cxn modelId="{5BAF4865-C05E-444D-9226-914DBD5C8878}" type="presParOf" srcId="{A315E9BF-D977-4BD9-A387-FEAF6645FDD9}" destId="{1C0C2010-4F68-4577-ACFA-6CEA732372C1}" srcOrd="1" destOrd="0" presId="urn:microsoft.com/office/officeart/2005/8/layout/list1"/>
    <dgm:cxn modelId="{F0DF327E-E27D-42EC-A642-11AAC0D2B649}" type="presParOf" srcId="{D3503A35-72E4-4C20-9BBF-F6CCC77B1000}" destId="{11733269-27EF-4CD3-9C5D-7CC2CFC0350F}" srcOrd="9" destOrd="0" presId="urn:microsoft.com/office/officeart/2005/8/layout/list1"/>
    <dgm:cxn modelId="{4BB18A4F-4C93-4849-AC4F-C9C530FE75AF}" type="presParOf" srcId="{D3503A35-72E4-4C20-9BBF-F6CCC77B1000}" destId="{9D5DEBB6-28A5-4AAE-A55D-135B460AD7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2AF0F-F73D-4EAD-A325-91E59DAC03FC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29CD6B33-D0A8-4DFF-9911-115EAE0039BB}">
      <dgm:prSet phldrT="[Text]"/>
      <dgm:spPr/>
      <dgm:t>
        <a:bodyPr/>
        <a:lstStyle/>
        <a:p>
          <a:pPr algn="ctr"/>
          <a:r>
            <a:rPr lang="en-GB" b="1" dirty="0" smtClean="0"/>
            <a:t>Lean Leadership Behaviours</a:t>
          </a:r>
          <a:endParaRPr lang="en-GB" b="1" dirty="0"/>
        </a:p>
      </dgm:t>
    </dgm:pt>
    <dgm:pt modelId="{78148A80-3CBB-4EC1-9028-B1A298900CCE}" type="parTrans" cxnId="{19998D71-9618-4D1F-8AAA-6BBCFAAACF35}">
      <dgm:prSet/>
      <dgm:spPr/>
      <dgm:t>
        <a:bodyPr/>
        <a:lstStyle/>
        <a:p>
          <a:endParaRPr lang="en-GB"/>
        </a:p>
      </dgm:t>
    </dgm:pt>
    <dgm:pt modelId="{8F4C5276-D4EC-4E9A-BA61-6833018CBB48}" type="sibTrans" cxnId="{19998D71-9618-4D1F-8AAA-6BBCFAAACF35}">
      <dgm:prSet/>
      <dgm:spPr/>
      <dgm:t>
        <a:bodyPr/>
        <a:lstStyle/>
        <a:p>
          <a:endParaRPr lang="en-GB"/>
        </a:p>
      </dgm:t>
    </dgm:pt>
    <dgm:pt modelId="{DA1991D4-4FF0-4318-AFEC-042C4B433F00}">
      <dgm:prSet phldrT="[Text]"/>
      <dgm:spPr/>
      <dgm:t>
        <a:bodyPr/>
        <a:lstStyle/>
        <a:p>
          <a:pPr algn="ctr"/>
          <a:r>
            <a:rPr lang="en-GB" b="1" dirty="0" smtClean="0"/>
            <a:t>Lean Principles &amp; Practices</a:t>
          </a:r>
          <a:endParaRPr lang="en-GB" b="1" dirty="0"/>
        </a:p>
      </dgm:t>
    </dgm:pt>
    <dgm:pt modelId="{E15071AA-FE1B-4D4A-9230-7224ABFDBE08}" type="parTrans" cxnId="{AA3A2265-C1D6-4C30-B895-63A775042CBA}">
      <dgm:prSet/>
      <dgm:spPr/>
      <dgm:t>
        <a:bodyPr/>
        <a:lstStyle/>
        <a:p>
          <a:endParaRPr lang="en-GB"/>
        </a:p>
      </dgm:t>
    </dgm:pt>
    <dgm:pt modelId="{2F3625D9-DC5D-44BB-9D03-FFC306CF2035}" type="sibTrans" cxnId="{AA3A2265-C1D6-4C30-B895-63A775042CBA}">
      <dgm:prSet/>
      <dgm:spPr/>
      <dgm:t>
        <a:bodyPr/>
        <a:lstStyle/>
        <a:p>
          <a:endParaRPr lang="en-GB"/>
        </a:p>
      </dgm:t>
    </dgm:pt>
    <dgm:pt modelId="{D3503A35-72E4-4C20-9BBF-F6CCC77B1000}" type="pres">
      <dgm:prSet presAssocID="{5C32AF0F-F73D-4EAD-A325-91E59DAC03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EEA53A-C82C-463B-8A74-062909E657CC}" type="pres">
      <dgm:prSet presAssocID="{29CD6B33-D0A8-4DFF-9911-115EAE0039BB}" presName="parentLin" presStyleCnt="0"/>
      <dgm:spPr/>
    </dgm:pt>
    <dgm:pt modelId="{8889E5D2-0D34-4B0E-B9F9-A08BD4F571B8}" type="pres">
      <dgm:prSet presAssocID="{29CD6B33-D0A8-4DFF-9911-115EAE0039BB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16552CF1-E58F-431A-A977-EC88679336C9}" type="pres">
      <dgm:prSet presAssocID="{29CD6B33-D0A8-4DFF-9911-115EAE0039BB}" presName="parentText" presStyleLbl="node1" presStyleIdx="0" presStyleCnt="2" custLinFactX="5657" custLinFactY="-100000" custLinFactNeighborX="100000" custLinFactNeighborY="-1946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2AFD4-192F-4FD2-94E3-49B5A59FD759}" type="pres">
      <dgm:prSet presAssocID="{29CD6B33-D0A8-4DFF-9911-115EAE0039BB}" presName="negativeSpace" presStyleCnt="0"/>
      <dgm:spPr/>
    </dgm:pt>
    <dgm:pt modelId="{4FF713AF-8724-44DD-9ED8-507A4D784105}" type="pres">
      <dgm:prSet presAssocID="{29CD6B33-D0A8-4DFF-9911-115EAE0039BB}" presName="childText" presStyleLbl="conFgAcc1" presStyleIdx="0" presStyleCnt="2" custLinFactY="-263206" custLinFactNeighborX="-143" custLinFactNeighborY="-300000">
        <dgm:presLayoutVars>
          <dgm:bulletEnabled val="1"/>
        </dgm:presLayoutVars>
      </dgm:prSet>
      <dgm:spPr/>
    </dgm:pt>
    <dgm:pt modelId="{55883E6B-D896-44E2-9E6D-04476E48A889}" type="pres">
      <dgm:prSet presAssocID="{8F4C5276-D4EC-4E9A-BA61-6833018CBB48}" presName="spaceBetweenRectangles" presStyleCnt="0"/>
      <dgm:spPr/>
    </dgm:pt>
    <dgm:pt modelId="{A315E9BF-D977-4BD9-A387-FEAF6645FDD9}" type="pres">
      <dgm:prSet presAssocID="{DA1991D4-4FF0-4318-AFEC-042C4B433F00}" presName="parentLin" presStyleCnt="0"/>
      <dgm:spPr/>
    </dgm:pt>
    <dgm:pt modelId="{05EBFB89-71D3-4EC9-A940-CC118CFAA8B3}" type="pres">
      <dgm:prSet presAssocID="{DA1991D4-4FF0-4318-AFEC-042C4B433F00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1C0C2010-4F68-4577-ACFA-6CEA732372C1}" type="pres">
      <dgm:prSet presAssocID="{DA1991D4-4FF0-4318-AFEC-042C4B433F00}" presName="parentText" presStyleLbl="node1" presStyleIdx="1" presStyleCnt="2" custLinFactX="6129" custLinFactNeighborX="100000" custLinFactNeighborY="-417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733269-27EF-4CD3-9C5D-7CC2CFC0350F}" type="pres">
      <dgm:prSet presAssocID="{DA1991D4-4FF0-4318-AFEC-042C4B433F00}" presName="negativeSpace" presStyleCnt="0"/>
      <dgm:spPr/>
    </dgm:pt>
    <dgm:pt modelId="{9D5DEBB6-28A5-4AAE-A55D-135B460AD778}" type="pres">
      <dgm:prSet presAssocID="{DA1991D4-4FF0-4318-AFEC-042C4B433F00}" presName="childText" presStyleLbl="conFgAcc1" presStyleIdx="1" presStyleCnt="2" custLinFactNeighborX="-143" custLinFactNeighborY="-53351">
        <dgm:presLayoutVars>
          <dgm:bulletEnabled val="1"/>
        </dgm:presLayoutVars>
      </dgm:prSet>
      <dgm:spPr/>
    </dgm:pt>
  </dgm:ptLst>
  <dgm:cxnLst>
    <dgm:cxn modelId="{169D64AC-0967-46AC-BBF0-DFD595E7F59B}" type="presOf" srcId="{29CD6B33-D0A8-4DFF-9911-115EAE0039BB}" destId="{8889E5D2-0D34-4B0E-B9F9-A08BD4F571B8}" srcOrd="0" destOrd="0" presId="urn:microsoft.com/office/officeart/2005/8/layout/list1"/>
    <dgm:cxn modelId="{FA305BEE-B136-4AF0-B82B-B8F8A9457E34}" type="presOf" srcId="{DA1991D4-4FF0-4318-AFEC-042C4B433F00}" destId="{1C0C2010-4F68-4577-ACFA-6CEA732372C1}" srcOrd="1" destOrd="0" presId="urn:microsoft.com/office/officeart/2005/8/layout/list1"/>
    <dgm:cxn modelId="{DE225CCE-E55E-4842-A289-C2649A7BAE49}" type="presOf" srcId="{5C32AF0F-F73D-4EAD-A325-91E59DAC03FC}" destId="{D3503A35-72E4-4C20-9BBF-F6CCC77B1000}" srcOrd="0" destOrd="0" presId="urn:microsoft.com/office/officeart/2005/8/layout/list1"/>
    <dgm:cxn modelId="{19998D71-9618-4D1F-8AAA-6BBCFAAACF35}" srcId="{5C32AF0F-F73D-4EAD-A325-91E59DAC03FC}" destId="{29CD6B33-D0A8-4DFF-9911-115EAE0039BB}" srcOrd="0" destOrd="0" parTransId="{78148A80-3CBB-4EC1-9028-B1A298900CCE}" sibTransId="{8F4C5276-D4EC-4E9A-BA61-6833018CBB48}"/>
    <dgm:cxn modelId="{7C540207-15AF-43B1-BB75-67CF882DDE5E}" type="presOf" srcId="{DA1991D4-4FF0-4318-AFEC-042C4B433F00}" destId="{05EBFB89-71D3-4EC9-A940-CC118CFAA8B3}" srcOrd="0" destOrd="0" presId="urn:microsoft.com/office/officeart/2005/8/layout/list1"/>
    <dgm:cxn modelId="{ED279E75-D28D-413E-84EF-2DEEF96426D6}" type="presOf" srcId="{29CD6B33-D0A8-4DFF-9911-115EAE0039BB}" destId="{16552CF1-E58F-431A-A977-EC88679336C9}" srcOrd="1" destOrd="0" presId="urn:microsoft.com/office/officeart/2005/8/layout/list1"/>
    <dgm:cxn modelId="{AA3A2265-C1D6-4C30-B895-63A775042CBA}" srcId="{5C32AF0F-F73D-4EAD-A325-91E59DAC03FC}" destId="{DA1991D4-4FF0-4318-AFEC-042C4B433F00}" srcOrd="1" destOrd="0" parTransId="{E15071AA-FE1B-4D4A-9230-7224ABFDBE08}" sibTransId="{2F3625D9-DC5D-44BB-9D03-FFC306CF2035}"/>
    <dgm:cxn modelId="{49F27B46-12AF-464B-BCB9-0C4ACDDF22AA}" type="presParOf" srcId="{D3503A35-72E4-4C20-9BBF-F6CCC77B1000}" destId="{B4EEA53A-C82C-463B-8A74-062909E657CC}" srcOrd="0" destOrd="0" presId="urn:microsoft.com/office/officeart/2005/8/layout/list1"/>
    <dgm:cxn modelId="{32837707-272F-4C17-866F-030C37AD3954}" type="presParOf" srcId="{B4EEA53A-C82C-463B-8A74-062909E657CC}" destId="{8889E5D2-0D34-4B0E-B9F9-A08BD4F571B8}" srcOrd="0" destOrd="0" presId="urn:microsoft.com/office/officeart/2005/8/layout/list1"/>
    <dgm:cxn modelId="{4D81346E-B851-42E9-8106-F0E709AE3064}" type="presParOf" srcId="{B4EEA53A-C82C-463B-8A74-062909E657CC}" destId="{16552CF1-E58F-431A-A977-EC88679336C9}" srcOrd="1" destOrd="0" presId="urn:microsoft.com/office/officeart/2005/8/layout/list1"/>
    <dgm:cxn modelId="{942ED6FA-B496-4BF2-8275-6DD9AE80F1DB}" type="presParOf" srcId="{D3503A35-72E4-4C20-9BBF-F6CCC77B1000}" destId="{4852AFD4-192F-4FD2-94E3-49B5A59FD759}" srcOrd="1" destOrd="0" presId="urn:microsoft.com/office/officeart/2005/8/layout/list1"/>
    <dgm:cxn modelId="{AFE9000F-DE7E-497D-ABE5-96FC916600C7}" type="presParOf" srcId="{D3503A35-72E4-4C20-9BBF-F6CCC77B1000}" destId="{4FF713AF-8724-44DD-9ED8-507A4D784105}" srcOrd="2" destOrd="0" presId="urn:microsoft.com/office/officeart/2005/8/layout/list1"/>
    <dgm:cxn modelId="{7227F23F-21D3-4C0E-B5A9-064737465ABC}" type="presParOf" srcId="{D3503A35-72E4-4C20-9BBF-F6CCC77B1000}" destId="{55883E6B-D896-44E2-9E6D-04476E48A889}" srcOrd="3" destOrd="0" presId="urn:microsoft.com/office/officeart/2005/8/layout/list1"/>
    <dgm:cxn modelId="{0632086B-9661-4B96-A1A5-CFE75864ADE5}" type="presParOf" srcId="{D3503A35-72E4-4C20-9BBF-F6CCC77B1000}" destId="{A315E9BF-D977-4BD9-A387-FEAF6645FDD9}" srcOrd="4" destOrd="0" presId="urn:microsoft.com/office/officeart/2005/8/layout/list1"/>
    <dgm:cxn modelId="{B7CB3125-6238-410E-AF3E-51386C7AD2E9}" type="presParOf" srcId="{A315E9BF-D977-4BD9-A387-FEAF6645FDD9}" destId="{05EBFB89-71D3-4EC9-A940-CC118CFAA8B3}" srcOrd="0" destOrd="0" presId="urn:microsoft.com/office/officeart/2005/8/layout/list1"/>
    <dgm:cxn modelId="{88D12CA3-02F3-4F78-8518-0EAEE8923986}" type="presParOf" srcId="{A315E9BF-D977-4BD9-A387-FEAF6645FDD9}" destId="{1C0C2010-4F68-4577-ACFA-6CEA732372C1}" srcOrd="1" destOrd="0" presId="urn:microsoft.com/office/officeart/2005/8/layout/list1"/>
    <dgm:cxn modelId="{F945089A-E53C-446F-80A2-ECD5D0146F00}" type="presParOf" srcId="{D3503A35-72E4-4C20-9BBF-F6CCC77B1000}" destId="{11733269-27EF-4CD3-9C5D-7CC2CFC0350F}" srcOrd="5" destOrd="0" presId="urn:microsoft.com/office/officeart/2005/8/layout/list1"/>
    <dgm:cxn modelId="{8B749AF9-BF7F-4883-BCFC-74BDA59EABB5}" type="presParOf" srcId="{D3503A35-72E4-4C20-9BBF-F6CCC77B1000}" destId="{9D5DEBB6-28A5-4AAE-A55D-135B460AD7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713AF-8724-44DD-9ED8-507A4D784105}">
      <dsp:nvSpPr>
        <dsp:cNvPr id="0" name=""/>
        <dsp:cNvSpPr/>
      </dsp:nvSpPr>
      <dsp:spPr>
        <a:xfrm>
          <a:off x="0" y="834544"/>
          <a:ext cx="2519509" cy="27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52CF1-E58F-431A-A977-EC88679336C9}">
      <dsp:nvSpPr>
        <dsp:cNvPr id="0" name=""/>
        <dsp:cNvSpPr/>
      </dsp:nvSpPr>
      <dsp:spPr>
        <a:xfrm>
          <a:off x="287259" y="636522"/>
          <a:ext cx="176365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Conventional Leadership Behaviour</a:t>
          </a:r>
          <a:endParaRPr lang="en-GB" sz="1100" b="1" kern="1200" dirty="0"/>
        </a:p>
      </dsp:txBody>
      <dsp:txXfrm>
        <a:off x="303111" y="652374"/>
        <a:ext cx="1731953" cy="293016"/>
      </dsp:txXfrm>
    </dsp:sp>
    <dsp:sp modelId="{28B94DE5-3EC8-4925-8E69-F28101307AD0}">
      <dsp:nvSpPr>
        <dsp:cNvPr id="0" name=""/>
        <dsp:cNvSpPr/>
      </dsp:nvSpPr>
      <dsp:spPr>
        <a:xfrm>
          <a:off x="0" y="1428611"/>
          <a:ext cx="2519509" cy="27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66621-79A9-4F0E-B84A-F46778FDF431}">
      <dsp:nvSpPr>
        <dsp:cNvPr id="0" name=""/>
        <dsp:cNvSpPr/>
      </dsp:nvSpPr>
      <dsp:spPr>
        <a:xfrm>
          <a:off x="287259" y="1230586"/>
          <a:ext cx="176365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Old Brick wall</a:t>
          </a:r>
          <a:endParaRPr lang="en-GB" sz="1100" b="1" kern="1200" dirty="0"/>
        </a:p>
      </dsp:txBody>
      <dsp:txXfrm>
        <a:off x="303111" y="1246438"/>
        <a:ext cx="1731953" cy="293016"/>
      </dsp:txXfrm>
    </dsp:sp>
    <dsp:sp modelId="{9D5DEBB6-28A5-4AAE-A55D-135B460AD778}">
      <dsp:nvSpPr>
        <dsp:cNvPr id="0" name=""/>
        <dsp:cNvSpPr/>
      </dsp:nvSpPr>
      <dsp:spPr>
        <a:xfrm>
          <a:off x="0" y="2022676"/>
          <a:ext cx="2519509" cy="27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C2010-4F68-4577-ACFA-6CEA732372C1}">
      <dsp:nvSpPr>
        <dsp:cNvPr id="0" name=""/>
        <dsp:cNvSpPr/>
      </dsp:nvSpPr>
      <dsp:spPr>
        <a:xfrm>
          <a:off x="287259" y="1890663"/>
          <a:ext cx="176365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Conventional Practices</a:t>
          </a:r>
          <a:endParaRPr lang="en-GB" sz="1100" b="1" kern="1200" dirty="0"/>
        </a:p>
      </dsp:txBody>
      <dsp:txXfrm>
        <a:off x="303111" y="1906515"/>
        <a:ext cx="1731953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713AF-8724-44DD-9ED8-507A4D784105}">
      <dsp:nvSpPr>
        <dsp:cNvPr id="0" name=""/>
        <dsp:cNvSpPr/>
      </dsp:nvSpPr>
      <dsp:spPr>
        <a:xfrm>
          <a:off x="0" y="834544"/>
          <a:ext cx="2519511" cy="27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52CF1-E58F-431A-A977-EC88679336C9}">
      <dsp:nvSpPr>
        <dsp:cNvPr id="0" name=""/>
        <dsp:cNvSpPr/>
      </dsp:nvSpPr>
      <dsp:spPr>
        <a:xfrm>
          <a:off x="329305" y="648073"/>
          <a:ext cx="176365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Conventional Leadership Behaviour</a:t>
          </a:r>
          <a:endParaRPr lang="en-GB" sz="1100" b="1" kern="1200" dirty="0"/>
        </a:p>
      </dsp:txBody>
      <dsp:txXfrm>
        <a:off x="345157" y="663925"/>
        <a:ext cx="1731953" cy="293016"/>
      </dsp:txXfrm>
    </dsp:sp>
    <dsp:sp modelId="{28B94DE5-3EC8-4925-8E69-F28101307AD0}">
      <dsp:nvSpPr>
        <dsp:cNvPr id="0" name=""/>
        <dsp:cNvSpPr/>
      </dsp:nvSpPr>
      <dsp:spPr>
        <a:xfrm>
          <a:off x="0" y="1428611"/>
          <a:ext cx="2519511" cy="27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66621-79A9-4F0E-B84A-F46778FDF431}">
      <dsp:nvSpPr>
        <dsp:cNvPr id="0" name=""/>
        <dsp:cNvSpPr/>
      </dsp:nvSpPr>
      <dsp:spPr>
        <a:xfrm>
          <a:off x="329305" y="1277801"/>
          <a:ext cx="176365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 Brick wall</a:t>
          </a:r>
          <a:endParaRPr lang="en-GB" sz="1100" b="1" kern="1200" dirty="0"/>
        </a:p>
      </dsp:txBody>
      <dsp:txXfrm>
        <a:off x="345157" y="1293653"/>
        <a:ext cx="1731953" cy="293016"/>
      </dsp:txXfrm>
    </dsp:sp>
    <dsp:sp modelId="{9D5DEBB6-28A5-4AAE-A55D-135B460AD778}">
      <dsp:nvSpPr>
        <dsp:cNvPr id="0" name=""/>
        <dsp:cNvSpPr/>
      </dsp:nvSpPr>
      <dsp:spPr>
        <a:xfrm>
          <a:off x="0" y="2022676"/>
          <a:ext cx="2519511" cy="27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C2010-4F68-4577-ACFA-6CEA732372C1}">
      <dsp:nvSpPr>
        <dsp:cNvPr id="0" name=""/>
        <dsp:cNvSpPr/>
      </dsp:nvSpPr>
      <dsp:spPr>
        <a:xfrm>
          <a:off x="332550" y="1871524"/>
          <a:ext cx="176365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Lean Tools</a:t>
          </a:r>
          <a:endParaRPr lang="en-GB" sz="1100" b="1" kern="1200" dirty="0"/>
        </a:p>
      </dsp:txBody>
      <dsp:txXfrm>
        <a:off x="348402" y="1887376"/>
        <a:ext cx="1731953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713AF-8724-44DD-9ED8-507A4D784105}">
      <dsp:nvSpPr>
        <dsp:cNvPr id="0" name=""/>
        <dsp:cNvSpPr/>
      </dsp:nvSpPr>
      <dsp:spPr>
        <a:xfrm>
          <a:off x="0" y="432049"/>
          <a:ext cx="2519511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52CF1-E58F-431A-A977-EC88679336C9}">
      <dsp:nvSpPr>
        <dsp:cNvPr id="0" name=""/>
        <dsp:cNvSpPr/>
      </dsp:nvSpPr>
      <dsp:spPr>
        <a:xfrm>
          <a:off x="351721" y="144017"/>
          <a:ext cx="1763657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Lean Leadership Behaviours</a:t>
          </a:r>
          <a:endParaRPr lang="en-GB" sz="1500" b="1" kern="1200" dirty="0"/>
        </a:p>
      </dsp:txBody>
      <dsp:txXfrm>
        <a:off x="373337" y="165633"/>
        <a:ext cx="1720425" cy="399568"/>
      </dsp:txXfrm>
    </dsp:sp>
    <dsp:sp modelId="{9D5DEBB6-28A5-4AAE-A55D-135B460AD778}">
      <dsp:nvSpPr>
        <dsp:cNvPr id="0" name=""/>
        <dsp:cNvSpPr/>
      </dsp:nvSpPr>
      <dsp:spPr>
        <a:xfrm>
          <a:off x="0" y="2232248"/>
          <a:ext cx="2519511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C2010-4F68-4577-ACFA-6CEA732372C1}">
      <dsp:nvSpPr>
        <dsp:cNvPr id="0" name=""/>
        <dsp:cNvSpPr/>
      </dsp:nvSpPr>
      <dsp:spPr>
        <a:xfrm>
          <a:off x="360045" y="1944218"/>
          <a:ext cx="1763657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2" tIns="0" rIns="666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Lean Principles &amp; Practices</a:t>
          </a:r>
          <a:endParaRPr lang="en-GB" sz="1500" b="1" kern="1200" dirty="0"/>
        </a:p>
      </dsp:txBody>
      <dsp:txXfrm>
        <a:off x="381661" y="1965834"/>
        <a:ext cx="172042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B7DDBF4-B330-4701-A781-EE382D0FE849}" type="datetimeFigureOut">
              <a:rPr lang="en-GB"/>
              <a:pPr/>
              <a:t>16/09/2014</a:t>
            </a:fld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18C7AAA-0FF8-4F6F-8BC2-E02273AD0B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9631E5-45F8-4971-B118-EEC72F4BF5CF}" type="datetimeFigureOut">
              <a:rPr lang="en-GB"/>
              <a:pPr>
                <a:defRPr/>
              </a:pPr>
              <a:t>16/09/2014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D7816B-FAE4-4300-A4E1-D068F1470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3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Nemawasi</a:t>
            </a:r>
            <a:r>
              <a:rPr lang="pl-PL" dirty="0" smtClean="0"/>
              <a:t>,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7816B-FAE4-4300-A4E1-D068F1470B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9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71677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CB592B-23B5-4EC2-957B-5034AE376EDD}" type="slidenum">
              <a:rPr lang="pl-PL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9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F12743-5C1B-4A12-A435-831C3FDA54D5}" type="slidenum">
              <a:rPr lang="pl-PL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pl-P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7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211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1698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5209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4034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3585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9864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3524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78555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B27E-7BA6-4F23-872F-4CE36150DF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50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ED2B-B3A1-4012-BEFA-1B4BF5594F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8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49275"/>
            <a:ext cx="2090738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549275"/>
            <a:ext cx="6119812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F2E8-904D-43BD-8583-B631F17EC4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41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3423-8299-4EE3-8FCE-24DC7B80AA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17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96C8-B601-4F7B-8B0F-2DCB8F47EB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040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04E0-F28C-48A0-847B-5D7ADD6472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5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4694-A731-4754-B1F2-DB0FF66BF0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02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284E-F062-4BF3-9EA4-646EFF7615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1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F2CB-FB96-4B46-8DE7-F32FD477B1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18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6ED7-2699-4C71-808B-711B8931EC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81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9743-D09E-4AA2-81BE-4BB17BE78A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7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890B2-CF3E-435F-9028-03DFA30191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49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7B54-53E8-4B88-9C86-543759B389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8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E3FD-9E35-47DE-A848-4081A39DE4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579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49275"/>
            <a:ext cx="2090738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549275"/>
            <a:ext cx="6119812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5170-2B91-4A78-950C-259F87017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91C8-9530-4C28-868B-CFD99807C2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3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61C1-307D-48F4-B8E9-DDC7F24DC8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38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73FA-5E76-48CE-9B19-3619029EA2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23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20E5-DE33-4D3E-BE0A-59143D0326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51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DB22-31DC-4834-8C33-7CDA3D7A4A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8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E377-42F1-44C7-9314-70117BA683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4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3FB4A-60CF-4BE1-A39A-2C266FE757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2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3629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Pirerwszy poziom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5949950"/>
            <a:ext cx="720725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5ABC8E-42A5-4610-A41A-82ED7E547F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16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1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Verdana" pitchFamily="34" charset="0"/>
        <a:buChar char="­"/>
        <a:defRPr sz="16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3629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Pirerwszy poziom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5949950"/>
            <a:ext cx="7207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B95907-0D3B-4141-8F5A-FDA2D26FB7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16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1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Verdana" pitchFamily="34" charset="0"/>
        <a:buChar char="­"/>
        <a:defRPr sz="16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­"/>
        <a:defRPr sz="14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B7A.629675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4982" y="736980"/>
            <a:ext cx="7772400" cy="27841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Skutecznie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przełamywania</a:t>
            </a:r>
            <a:r>
              <a:rPr lang="en-GB" dirty="0"/>
              <a:t> </a:t>
            </a:r>
            <a:r>
              <a:rPr lang="en-GB" dirty="0" err="1"/>
              <a:t>oporu</a:t>
            </a:r>
            <a:r>
              <a:rPr lang="en-GB" dirty="0"/>
              <a:t> </a:t>
            </a:r>
            <a:r>
              <a:rPr lang="en-GB" dirty="0" err="1"/>
              <a:t>pracowników</a:t>
            </a:r>
            <a:r>
              <a:rPr lang="en-GB" dirty="0"/>
              <a:t> </a:t>
            </a:r>
            <a:r>
              <a:rPr lang="en-GB" dirty="0" err="1"/>
              <a:t>wobec</a:t>
            </a:r>
            <a:r>
              <a:rPr lang="en-GB" dirty="0"/>
              <a:t> </a:t>
            </a:r>
            <a:r>
              <a:rPr lang="en-GB" dirty="0" err="1"/>
              <a:t>wprowadzanych</a:t>
            </a:r>
            <a:r>
              <a:rPr lang="en-GB" dirty="0"/>
              <a:t> </a:t>
            </a:r>
            <a:r>
              <a:rPr lang="en-GB" dirty="0" err="1"/>
              <a:t>zmian</a:t>
            </a:r>
            <a:r>
              <a:rPr lang="en-GB" dirty="0"/>
              <a:t> </a:t>
            </a:r>
            <a:r>
              <a:rPr lang="en-GB" dirty="0" err="1"/>
              <a:t>oraz</a:t>
            </a:r>
            <a:r>
              <a:rPr lang="en-GB" dirty="0"/>
              <a:t> </a:t>
            </a:r>
            <a:r>
              <a:rPr lang="en-GB" dirty="0" err="1"/>
              <a:t>angażowania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w </a:t>
            </a:r>
            <a:r>
              <a:rPr lang="en-GB" dirty="0" err="1"/>
              <a:t>implementowane</a:t>
            </a:r>
            <a:r>
              <a:rPr lang="en-GB" dirty="0"/>
              <a:t> </a:t>
            </a:r>
            <a:r>
              <a:rPr lang="en-GB" dirty="0" err="1"/>
              <a:t>usprawnienia</a:t>
            </a:r>
            <a:r>
              <a:rPr lang="en-GB" dirty="0"/>
              <a:t>.</a:t>
            </a:r>
            <a:br>
              <a:rPr lang="en-GB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en-GB" dirty="0" smtClean="0"/>
              <a:t>Effective </a:t>
            </a:r>
            <a:r>
              <a:rPr lang="en-GB" dirty="0"/>
              <a:t>methods of overcoming the resistance of employees to changes and to involve them in the implemented improvements.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Adaptive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Manufacturing </a:t>
            </a:r>
            <a:endParaRPr lang="pl-PL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 Forkun</a:t>
            </a:r>
          </a:p>
          <a:p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Września 2014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222250" y="5133975"/>
            <a:ext cx="8650288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b="1" dirty="0">
                <a:latin typeface="Georgia" pitchFamily="18" charset="0"/>
              </a:rPr>
              <a:t>Zbyt ‘płytkie’ zmiany, niewystarczające </a:t>
            </a:r>
            <a:r>
              <a:rPr lang="en-GB" b="1" dirty="0">
                <a:latin typeface="Georgia" pitchFamily="18" charset="0"/>
              </a:rPr>
              <a:t> </a:t>
            </a:r>
            <a:r>
              <a:rPr lang="pl-PL" b="1" dirty="0">
                <a:latin typeface="Georgia" pitchFamily="18" charset="0"/>
              </a:rPr>
              <a:t>monitorowanie postępów </a:t>
            </a:r>
            <a:r>
              <a:rPr lang="en-GB" b="1" dirty="0">
                <a:latin typeface="Georgia" pitchFamily="18" charset="0"/>
              </a:rPr>
              <a:t>= </a:t>
            </a:r>
            <a:r>
              <a:rPr lang="pl-PL" b="1" dirty="0">
                <a:latin typeface="Georgia" pitchFamily="18" charset="0"/>
              </a:rPr>
              <a:t>kiepskie rezultaty </a:t>
            </a:r>
            <a:r>
              <a:rPr lang="en-GB" b="1" dirty="0">
                <a:latin typeface="Georgia" pitchFamily="18" charset="0"/>
              </a:rPr>
              <a:t>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85738" y="1001713"/>
            <a:ext cx="8324850" cy="4098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 flipV="1">
            <a:off x="508000" y="1001713"/>
            <a:ext cx="7794625" cy="34861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055" name="Text Box 7"/>
          <p:cNvSpPr txBox="1">
            <a:spLocks noChangeArrowheads="1"/>
          </p:cNvSpPr>
          <p:nvPr/>
        </p:nvSpPr>
        <p:spPr bwMode="auto">
          <a:xfrm rot="16200000">
            <a:off x="-1793875" y="2705101"/>
            <a:ext cx="42052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Inwestycja w ludzi 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= </a:t>
            </a: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Dobre wyniki 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2693988" y="4883150"/>
            <a:ext cx="5794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b="1" dirty="0">
                <a:latin typeface="Times New Roman" pitchFamily="18" charset="0"/>
              </a:rPr>
              <a:t>Time</a:t>
            </a: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501650" y="920750"/>
            <a:ext cx="4763" cy="35671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479675" y="4070350"/>
            <a:ext cx="2079625" cy="4095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To know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962650" y="2055813"/>
            <a:ext cx="2286000" cy="485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To do continuously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4776788" y="2576513"/>
            <a:ext cx="2274887" cy="4889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To actually do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3609975" y="3089275"/>
            <a:ext cx="2274888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To be able to do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938213" y="1609725"/>
            <a:ext cx="30861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Training follow up requirement</a:t>
            </a:r>
            <a:r>
              <a:rPr lang="pl-PL" b="1">
                <a:latin typeface="Times New Roman" pitchFamily="18" charset="0"/>
              </a:rPr>
              <a:t> </a:t>
            </a:r>
            <a:r>
              <a:rPr lang="en-GB" b="1">
                <a:latin typeface="Times New Roman" pitchFamily="18" charset="0"/>
              </a:rPr>
              <a:t>with support and direction</a:t>
            </a:r>
          </a:p>
          <a:p>
            <a:pPr algn="ctr"/>
            <a:endParaRPr lang="en-GB" b="1">
              <a:latin typeface="Times New Roman" pitchFamily="18" charset="0"/>
            </a:endParaRPr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>
            <a:off x="6564313" y="3032125"/>
            <a:ext cx="233362" cy="749300"/>
          </a:xfrm>
          <a:prstGeom prst="upArrow">
            <a:avLst>
              <a:gd name="adj1" fmla="val 50000"/>
              <a:gd name="adj2" fmla="val 8027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7870825" y="2538413"/>
            <a:ext cx="233363" cy="1252537"/>
          </a:xfrm>
          <a:prstGeom prst="upArrow">
            <a:avLst>
              <a:gd name="adj1" fmla="val 50000"/>
              <a:gd name="adj2" fmla="val 1341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8197850" y="4411663"/>
            <a:ext cx="288925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3357563" y="5000625"/>
            <a:ext cx="515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5454650" y="4229100"/>
            <a:ext cx="22002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Without Support and Direction</a:t>
            </a:r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2479675" y="3617913"/>
            <a:ext cx="2079625" cy="41116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To understand</a:t>
            </a:r>
          </a:p>
        </p:txBody>
      </p:sp>
      <p:sp>
        <p:nvSpPr>
          <p:cNvPr id="16404" name="Freeform 22"/>
          <p:cNvSpPr>
            <a:spLocks/>
          </p:cNvSpPr>
          <p:nvPr/>
        </p:nvSpPr>
        <p:spPr bwMode="auto">
          <a:xfrm>
            <a:off x="1023938" y="3605213"/>
            <a:ext cx="7429500" cy="862012"/>
          </a:xfrm>
          <a:custGeom>
            <a:avLst/>
            <a:gdLst>
              <a:gd name="T0" fmla="*/ 0 w 251"/>
              <a:gd name="T1" fmla="*/ 862012 h 50"/>
              <a:gd name="T2" fmla="*/ 1035986 w 251"/>
              <a:gd name="T3" fmla="*/ 224123 h 50"/>
              <a:gd name="T4" fmla="*/ 1598378 w 251"/>
              <a:gd name="T5" fmla="*/ 51721 h 50"/>
              <a:gd name="T6" fmla="*/ 2042373 w 251"/>
              <a:gd name="T7" fmla="*/ 0 h 50"/>
              <a:gd name="T8" fmla="*/ 2693564 w 251"/>
              <a:gd name="T9" fmla="*/ 17240 h 50"/>
              <a:gd name="T10" fmla="*/ 3344755 w 251"/>
              <a:gd name="T11" fmla="*/ 137922 h 50"/>
              <a:gd name="T12" fmla="*/ 7429500 w 251"/>
              <a:gd name="T13" fmla="*/ 862012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1" h="50">
                <a:moveTo>
                  <a:pt x="0" y="50"/>
                </a:moveTo>
                <a:cubicBezTo>
                  <a:pt x="6" y="44"/>
                  <a:pt x="26" y="21"/>
                  <a:pt x="35" y="13"/>
                </a:cubicBezTo>
                <a:cubicBezTo>
                  <a:pt x="44" y="5"/>
                  <a:pt x="48" y="5"/>
                  <a:pt x="54" y="3"/>
                </a:cubicBezTo>
                <a:cubicBezTo>
                  <a:pt x="60" y="1"/>
                  <a:pt x="63" y="0"/>
                  <a:pt x="69" y="0"/>
                </a:cubicBezTo>
                <a:cubicBezTo>
                  <a:pt x="75" y="0"/>
                  <a:pt x="84" y="0"/>
                  <a:pt x="91" y="1"/>
                </a:cubicBezTo>
                <a:cubicBezTo>
                  <a:pt x="98" y="2"/>
                  <a:pt x="86" y="0"/>
                  <a:pt x="113" y="8"/>
                </a:cubicBezTo>
                <a:cubicBezTo>
                  <a:pt x="140" y="16"/>
                  <a:pt x="222" y="41"/>
                  <a:pt x="251" y="5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5" name="Line 23"/>
          <p:cNvSpPr>
            <a:spLocks noChangeShapeType="1"/>
          </p:cNvSpPr>
          <p:nvPr/>
        </p:nvSpPr>
        <p:spPr bwMode="auto">
          <a:xfrm>
            <a:off x="517525" y="4479925"/>
            <a:ext cx="8120063" cy="47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072" name="Rectangle 24"/>
          <p:cNvSpPr>
            <a:spLocks noChangeArrowheads="1"/>
          </p:cNvSpPr>
          <p:nvPr/>
        </p:nvSpPr>
        <p:spPr bwMode="auto">
          <a:xfrm>
            <a:off x="4808538" y="3783013"/>
            <a:ext cx="3371850" cy="3524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GL/SM/MGR Support and Direction</a:t>
            </a:r>
          </a:p>
        </p:txBody>
      </p:sp>
      <p:sp>
        <p:nvSpPr>
          <p:cNvPr id="16407" name="AutoShape 25"/>
          <p:cNvSpPr>
            <a:spLocks noChangeArrowheads="1"/>
          </p:cNvSpPr>
          <p:nvPr/>
        </p:nvSpPr>
        <p:spPr bwMode="auto">
          <a:xfrm>
            <a:off x="5297488" y="3530600"/>
            <a:ext cx="233362" cy="250825"/>
          </a:xfrm>
          <a:prstGeom prst="upArrow">
            <a:avLst>
              <a:gd name="adj1" fmla="val 50000"/>
              <a:gd name="adj2" fmla="val 268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2489200" y="4513263"/>
            <a:ext cx="2071688" cy="392112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Classroom Off job</a:t>
            </a:r>
          </a:p>
        </p:txBody>
      </p: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4598988" y="4508500"/>
            <a:ext cx="4032250" cy="392113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Times New Roman" pitchFamily="18" charset="0"/>
              </a:rPr>
              <a:t>Shop Floor / Work place</a:t>
            </a: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257175" y="141288"/>
            <a:ext cx="862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pl-PL" sz="2400" b="1">
                <a:latin typeface="Georgia" pitchFamily="18" charset="0"/>
              </a:rPr>
              <a:t>4 ETAPY CIĄGŁEGO ROZWOJU</a:t>
            </a:r>
            <a:endParaRPr lang="en-GB" sz="24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46063" y="488950"/>
            <a:ext cx="8351837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dirty="0" smtClean="0">
                <a:solidFill>
                  <a:schemeClr val="tx1"/>
                </a:solidFill>
                <a:latin typeface="Georgia" pitchFamily="18" charset="0"/>
              </a:rPr>
              <a:t>Przywództwo ‘sytuacyjne’ w kulturze lean  - przykłady</a:t>
            </a:r>
            <a:endParaRPr lang="en-GB" dirty="0" smtClean="0"/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4903788" y="1192213"/>
            <a:ext cx="3675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British Caledonian </a:t>
            </a:r>
            <a:r>
              <a:rPr lang="en-GB" u="sng" dirty="0"/>
              <a:t>Time</a:t>
            </a:r>
            <a:r>
              <a:rPr lang="en-GB" dirty="0"/>
              <a:t> model –</a:t>
            </a:r>
          </a:p>
          <a:p>
            <a:pPr eaLnBrk="1" hangingPunct="1"/>
            <a:r>
              <a:rPr lang="pl-PL" dirty="0"/>
              <a:t>Wykorzystaj/zastosuj odpowiednie przywództwo w odpowiednim momencie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866775" y="1203325"/>
            <a:ext cx="3163888" cy="2033588"/>
            <a:chOff x="866775" y="1203325"/>
            <a:chExt cx="3163888" cy="2033588"/>
          </a:xfrm>
        </p:grpSpPr>
        <p:sp>
          <p:nvSpPr>
            <p:cNvPr id="4" name="Rounded Rectangle 3"/>
            <p:cNvSpPr/>
            <p:nvPr/>
          </p:nvSpPr>
          <p:spPr>
            <a:xfrm>
              <a:off x="866775" y="1203325"/>
              <a:ext cx="3163888" cy="1876425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71563" y="1274763"/>
              <a:ext cx="2647950" cy="1733550"/>
            </a:xfrm>
            <a:custGeom>
              <a:avLst/>
              <a:gdLst>
                <a:gd name="connsiteX0" fmla="*/ 0 w 2648132"/>
                <a:gd name="connsiteY0" fmla="*/ 1672390 h 1732548"/>
                <a:gd name="connsiteX1" fmla="*/ 24063 w 2648132"/>
                <a:gd name="connsiteY1" fmla="*/ 998621 h 1732548"/>
                <a:gd name="connsiteX2" fmla="*/ 48126 w 2648132"/>
                <a:gd name="connsiteY2" fmla="*/ 818148 h 1732548"/>
                <a:gd name="connsiteX3" fmla="*/ 60157 w 2648132"/>
                <a:gd name="connsiteY3" fmla="*/ 661737 h 1732548"/>
                <a:gd name="connsiteX4" fmla="*/ 72189 w 2648132"/>
                <a:gd name="connsiteY4" fmla="*/ 613611 h 1732548"/>
                <a:gd name="connsiteX5" fmla="*/ 84221 w 2648132"/>
                <a:gd name="connsiteY5" fmla="*/ 517358 h 1732548"/>
                <a:gd name="connsiteX6" fmla="*/ 96252 w 2648132"/>
                <a:gd name="connsiteY6" fmla="*/ 481264 h 1732548"/>
                <a:gd name="connsiteX7" fmla="*/ 108284 w 2648132"/>
                <a:gd name="connsiteY7" fmla="*/ 433137 h 1732548"/>
                <a:gd name="connsiteX8" fmla="*/ 144378 w 2648132"/>
                <a:gd name="connsiteY8" fmla="*/ 288758 h 1732548"/>
                <a:gd name="connsiteX9" fmla="*/ 168442 w 2648132"/>
                <a:gd name="connsiteY9" fmla="*/ 264695 h 1732548"/>
                <a:gd name="connsiteX10" fmla="*/ 204536 w 2648132"/>
                <a:gd name="connsiteY10" fmla="*/ 156411 h 1732548"/>
                <a:gd name="connsiteX11" fmla="*/ 240631 w 2648132"/>
                <a:gd name="connsiteY11" fmla="*/ 84221 h 1732548"/>
                <a:gd name="connsiteX12" fmla="*/ 276726 w 2648132"/>
                <a:gd name="connsiteY12" fmla="*/ 72190 h 1732548"/>
                <a:gd name="connsiteX13" fmla="*/ 348915 w 2648132"/>
                <a:gd name="connsiteY13" fmla="*/ 36095 h 1732548"/>
                <a:gd name="connsiteX14" fmla="*/ 421105 w 2648132"/>
                <a:gd name="connsiteY14" fmla="*/ 0 h 1732548"/>
                <a:gd name="connsiteX15" fmla="*/ 517357 w 2648132"/>
                <a:gd name="connsiteY15" fmla="*/ 36095 h 1732548"/>
                <a:gd name="connsiteX16" fmla="*/ 553452 w 2648132"/>
                <a:gd name="connsiteY16" fmla="*/ 144379 h 1732548"/>
                <a:gd name="connsiteX17" fmla="*/ 565484 w 2648132"/>
                <a:gd name="connsiteY17" fmla="*/ 180474 h 1732548"/>
                <a:gd name="connsiteX18" fmla="*/ 589547 w 2648132"/>
                <a:gd name="connsiteY18" fmla="*/ 324853 h 1732548"/>
                <a:gd name="connsiteX19" fmla="*/ 601578 w 2648132"/>
                <a:gd name="connsiteY19" fmla="*/ 360948 h 1732548"/>
                <a:gd name="connsiteX20" fmla="*/ 613610 w 2648132"/>
                <a:gd name="connsiteY20" fmla="*/ 445169 h 1732548"/>
                <a:gd name="connsiteX21" fmla="*/ 625642 w 2648132"/>
                <a:gd name="connsiteY21" fmla="*/ 505327 h 1732548"/>
                <a:gd name="connsiteX22" fmla="*/ 637673 w 2648132"/>
                <a:gd name="connsiteY22" fmla="*/ 637674 h 1732548"/>
                <a:gd name="connsiteX23" fmla="*/ 649705 w 2648132"/>
                <a:gd name="connsiteY23" fmla="*/ 673769 h 1732548"/>
                <a:gd name="connsiteX24" fmla="*/ 685800 w 2648132"/>
                <a:gd name="connsiteY24" fmla="*/ 709864 h 1732548"/>
                <a:gd name="connsiteX25" fmla="*/ 661736 w 2648132"/>
                <a:gd name="connsiteY25" fmla="*/ 1046748 h 1732548"/>
                <a:gd name="connsiteX26" fmla="*/ 673768 w 2648132"/>
                <a:gd name="connsiteY26" fmla="*/ 1552074 h 1732548"/>
                <a:gd name="connsiteX27" fmla="*/ 697831 w 2648132"/>
                <a:gd name="connsiteY27" fmla="*/ 1696453 h 1732548"/>
                <a:gd name="connsiteX28" fmla="*/ 806115 w 2648132"/>
                <a:gd name="connsiteY28" fmla="*/ 1684421 h 1732548"/>
                <a:gd name="connsiteX29" fmla="*/ 842210 w 2648132"/>
                <a:gd name="connsiteY29" fmla="*/ 1588169 h 1732548"/>
                <a:gd name="connsiteX30" fmla="*/ 866273 w 2648132"/>
                <a:gd name="connsiteY30" fmla="*/ 1528011 h 1732548"/>
                <a:gd name="connsiteX31" fmla="*/ 878305 w 2648132"/>
                <a:gd name="connsiteY31" fmla="*/ 1479885 h 1732548"/>
                <a:gd name="connsiteX32" fmla="*/ 914400 w 2648132"/>
                <a:gd name="connsiteY32" fmla="*/ 1431758 h 1732548"/>
                <a:gd name="connsiteX33" fmla="*/ 950494 w 2648132"/>
                <a:gd name="connsiteY33" fmla="*/ 1323474 h 1732548"/>
                <a:gd name="connsiteX34" fmla="*/ 962526 w 2648132"/>
                <a:gd name="connsiteY34" fmla="*/ 1227221 h 1732548"/>
                <a:gd name="connsiteX35" fmla="*/ 998621 w 2648132"/>
                <a:gd name="connsiteY35" fmla="*/ 1191127 h 1732548"/>
                <a:gd name="connsiteX36" fmla="*/ 1034715 w 2648132"/>
                <a:gd name="connsiteY36" fmla="*/ 1143000 h 1732548"/>
                <a:gd name="connsiteX37" fmla="*/ 1094873 w 2648132"/>
                <a:gd name="connsiteY37" fmla="*/ 914400 h 1732548"/>
                <a:gd name="connsiteX38" fmla="*/ 1106905 w 2648132"/>
                <a:gd name="connsiteY38" fmla="*/ 878306 h 1732548"/>
                <a:gd name="connsiteX39" fmla="*/ 1118936 w 2648132"/>
                <a:gd name="connsiteY39" fmla="*/ 757990 h 1732548"/>
                <a:gd name="connsiteX40" fmla="*/ 1130968 w 2648132"/>
                <a:gd name="connsiteY40" fmla="*/ 709864 h 1732548"/>
                <a:gd name="connsiteX41" fmla="*/ 1143000 w 2648132"/>
                <a:gd name="connsiteY41" fmla="*/ 553453 h 1732548"/>
                <a:gd name="connsiteX42" fmla="*/ 1167063 w 2648132"/>
                <a:gd name="connsiteY42" fmla="*/ 457200 h 1732548"/>
                <a:gd name="connsiteX43" fmla="*/ 1179094 w 2648132"/>
                <a:gd name="connsiteY43" fmla="*/ 397042 h 1732548"/>
                <a:gd name="connsiteX44" fmla="*/ 1203157 w 2648132"/>
                <a:gd name="connsiteY44" fmla="*/ 324853 h 1732548"/>
                <a:gd name="connsiteX45" fmla="*/ 1215189 w 2648132"/>
                <a:gd name="connsiteY45" fmla="*/ 288758 h 1732548"/>
                <a:gd name="connsiteX46" fmla="*/ 1275347 w 2648132"/>
                <a:gd name="connsiteY46" fmla="*/ 228600 h 1732548"/>
                <a:gd name="connsiteX47" fmla="*/ 1299410 w 2648132"/>
                <a:gd name="connsiteY47" fmla="*/ 120316 h 1732548"/>
                <a:gd name="connsiteX48" fmla="*/ 1335505 w 2648132"/>
                <a:gd name="connsiteY48" fmla="*/ 96253 h 1732548"/>
                <a:gd name="connsiteX49" fmla="*/ 1455821 w 2648132"/>
                <a:gd name="connsiteY49" fmla="*/ 60158 h 1732548"/>
                <a:gd name="connsiteX50" fmla="*/ 1600200 w 2648132"/>
                <a:gd name="connsiteY50" fmla="*/ 72190 h 1732548"/>
                <a:gd name="connsiteX51" fmla="*/ 1612231 w 2648132"/>
                <a:gd name="connsiteY51" fmla="*/ 132348 h 1732548"/>
                <a:gd name="connsiteX52" fmla="*/ 1636294 w 2648132"/>
                <a:gd name="connsiteY52" fmla="*/ 204537 h 1732548"/>
                <a:gd name="connsiteX53" fmla="*/ 1648326 w 2648132"/>
                <a:gd name="connsiteY53" fmla="*/ 240632 h 1732548"/>
                <a:gd name="connsiteX54" fmla="*/ 1660357 w 2648132"/>
                <a:gd name="connsiteY54" fmla="*/ 312821 h 1732548"/>
                <a:gd name="connsiteX55" fmla="*/ 1684421 w 2648132"/>
                <a:gd name="connsiteY55" fmla="*/ 360948 h 1732548"/>
                <a:gd name="connsiteX56" fmla="*/ 1708484 w 2648132"/>
                <a:gd name="connsiteY56" fmla="*/ 457200 h 1732548"/>
                <a:gd name="connsiteX57" fmla="*/ 1720515 w 2648132"/>
                <a:gd name="connsiteY57" fmla="*/ 505327 h 1732548"/>
                <a:gd name="connsiteX58" fmla="*/ 1732547 w 2648132"/>
                <a:gd name="connsiteY58" fmla="*/ 613611 h 1732548"/>
                <a:gd name="connsiteX59" fmla="*/ 1768642 w 2648132"/>
                <a:gd name="connsiteY59" fmla="*/ 962527 h 1732548"/>
                <a:gd name="connsiteX60" fmla="*/ 1780673 w 2648132"/>
                <a:gd name="connsiteY60" fmla="*/ 1467853 h 1732548"/>
                <a:gd name="connsiteX61" fmla="*/ 1792705 w 2648132"/>
                <a:gd name="connsiteY61" fmla="*/ 1660358 h 1732548"/>
                <a:gd name="connsiteX62" fmla="*/ 1804736 w 2648132"/>
                <a:gd name="connsiteY62" fmla="*/ 1696453 h 1732548"/>
                <a:gd name="connsiteX63" fmla="*/ 1828800 w 2648132"/>
                <a:gd name="connsiteY63" fmla="*/ 1720516 h 1732548"/>
                <a:gd name="connsiteX64" fmla="*/ 1864894 w 2648132"/>
                <a:gd name="connsiteY64" fmla="*/ 1732548 h 1732548"/>
                <a:gd name="connsiteX65" fmla="*/ 2153652 w 2648132"/>
                <a:gd name="connsiteY65" fmla="*/ 1708485 h 1732548"/>
                <a:gd name="connsiteX66" fmla="*/ 2201778 w 2648132"/>
                <a:gd name="connsiteY66" fmla="*/ 1684421 h 1732548"/>
                <a:gd name="connsiteX67" fmla="*/ 2237873 w 2648132"/>
                <a:gd name="connsiteY67" fmla="*/ 1672390 h 1732548"/>
                <a:gd name="connsiteX68" fmla="*/ 2322094 w 2648132"/>
                <a:gd name="connsiteY68" fmla="*/ 1612232 h 1732548"/>
                <a:gd name="connsiteX69" fmla="*/ 2370221 w 2648132"/>
                <a:gd name="connsiteY69" fmla="*/ 1540042 h 1732548"/>
                <a:gd name="connsiteX70" fmla="*/ 2430378 w 2648132"/>
                <a:gd name="connsiteY70" fmla="*/ 1455821 h 1732548"/>
                <a:gd name="connsiteX71" fmla="*/ 2454442 w 2648132"/>
                <a:gd name="connsiteY71" fmla="*/ 1383632 h 1732548"/>
                <a:gd name="connsiteX72" fmla="*/ 2466473 w 2648132"/>
                <a:gd name="connsiteY72" fmla="*/ 1323474 h 1732548"/>
                <a:gd name="connsiteX73" fmla="*/ 2490536 w 2648132"/>
                <a:gd name="connsiteY73" fmla="*/ 1251285 h 1732548"/>
                <a:gd name="connsiteX74" fmla="*/ 2502568 w 2648132"/>
                <a:gd name="connsiteY74" fmla="*/ 1106906 h 1732548"/>
                <a:gd name="connsiteX75" fmla="*/ 2526631 w 2648132"/>
                <a:gd name="connsiteY75" fmla="*/ 986590 h 1732548"/>
                <a:gd name="connsiteX76" fmla="*/ 2538663 w 2648132"/>
                <a:gd name="connsiteY76" fmla="*/ 950495 h 1732548"/>
                <a:gd name="connsiteX77" fmla="*/ 2550694 w 2648132"/>
                <a:gd name="connsiteY77" fmla="*/ 878306 h 1732548"/>
                <a:gd name="connsiteX78" fmla="*/ 2562726 w 2648132"/>
                <a:gd name="connsiteY78" fmla="*/ 794085 h 1732548"/>
                <a:gd name="connsiteX79" fmla="*/ 2574757 w 2648132"/>
                <a:gd name="connsiteY79" fmla="*/ 757990 h 1732548"/>
                <a:gd name="connsiteX80" fmla="*/ 2586789 w 2648132"/>
                <a:gd name="connsiteY80" fmla="*/ 637674 h 1732548"/>
                <a:gd name="connsiteX81" fmla="*/ 2598821 w 2648132"/>
                <a:gd name="connsiteY81" fmla="*/ 601579 h 1732548"/>
                <a:gd name="connsiteX82" fmla="*/ 2610852 w 2648132"/>
                <a:gd name="connsiteY82" fmla="*/ 336885 h 1732548"/>
                <a:gd name="connsiteX83" fmla="*/ 2634915 w 2648132"/>
                <a:gd name="connsiteY83" fmla="*/ 216569 h 1732548"/>
                <a:gd name="connsiteX84" fmla="*/ 2646947 w 2648132"/>
                <a:gd name="connsiteY84" fmla="*/ 156411 h 1732548"/>
                <a:gd name="connsiteX85" fmla="*/ 2646947 w 2648132"/>
                <a:gd name="connsiteY85" fmla="*/ 36095 h 173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48132" h="1732548">
                  <a:moveTo>
                    <a:pt x="0" y="1672390"/>
                  </a:moveTo>
                  <a:cubicBezTo>
                    <a:pt x="19814" y="741097"/>
                    <a:pt x="-10140" y="1357760"/>
                    <a:pt x="24063" y="998621"/>
                  </a:cubicBezTo>
                  <a:cubicBezTo>
                    <a:pt x="39765" y="833751"/>
                    <a:pt x="20134" y="902119"/>
                    <a:pt x="48126" y="818148"/>
                  </a:cubicBezTo>
                  <a:cubicBezTo>
                    <a:pt x="52136" y="766011"/>
                    <a:pt x="54047" y="713670"/>
                    <a:pt x="60157" y="661737"/>
                  </a:cubicBezTo>
                  <a:cubicBezTo>
                    <a:pt x="62089" y="645315"/>
                    <a:pt x="69470" y="629922"/>
                    <a:pt x="72189" y="613611"/>
                  </a:cubicBezTo>
                  <a:cubicBezTo>
                    <a:pt x="77505" y="581717"/>
                    <a:pt x="78437" y="549170"/>
                    <a:pt x="84221" y="517358"/>
                  </a:cubicBezTo>
                  <a:cubicBezTo>
                    <a:pt x="86490" y="504880"/>
                    <a:pt x="92768" y="493458"/>
                    <a:pt x="96252" y="481264"/>
                  </a:cubicBezTo>
                  <a:cubicBezTo>
                    <a:pt x="100795" y="465364"/>
                    <a:pt x="105041" y="449352"/>
                    <a:pt x="108284" y="433137"/>
                  </a:cubicBezTo>
                  <a:cubicBezTo>
                    <a:pt x="113254" y="408284"/>
                    <a:pt x="124278" y="308858"/>
                    <a:pt x="144378" y="288758"/>
                  </a:cubicBezTo>
                  <a:lnTo>
                    <a:pt x="168442" y="264695"/>
                  </a:lnTo>
                  <a:lnTo>
                    <a:pt x="204536" y="156411"/>
                  </a:lnTo>
                  <a:cubicBezTo>
                    <a:pt x="212461" y="132635"/>
                    <a:pt x="219429" y="101182"/>
                    <a:pt x="240631" y="84221"/>
                  </a:cubicBezTo>
                  <a:cubicBezTo>
                    <a:pt x="250534" y="76298"/>
                    <a:pt x="264694" y="76200"/>
                    <a:pt x="276726" y="72190"/>
                  </a:cubicBezTo>
                  <a:cubicBezTo>
                    <a:pt x="380170" y="3228"/>
                    <a:pt x="249289" y="85908"/>
                    <a:pt x="348915" y="36095"/>
                  </a:cubicBezTo>
                  <a:cubicBezTo>
                    <a:pt x="442206" y="-10551"/>
                    <a:pt x="330382" y="30242"/>
                    <a:pt x="421105" y="0"/>
                  </a:cubicBezTo>
                  <a:cubicBezTo>
                    <a:pt x="445370" y="4853"/>
                    <a:pt x="499654" y="7770"/>
                    <a:pt x="517357" y="36095"/>
                  </a:cubicBezTo>
                  <a:cubicBezTo>
                    <a:pt x="517361" y="36101"/>
                    <a:pt x="547435" y="126328"/>
                    <a:pt x="553452" y="144379"/>
                  </a:cubicBezTo>
                  <a:lnTo>
                    <a:pt x="565484" y="180474"/>
                  </a:lnTo>
                  <a:cubicBezTo>
                    <a:pt x="572277" y="228025"/>
                    <a:pt x="577816" y="277929"/>
                    <a:pt x="589547" y="324853"/>
                  </a:cubicBezTo>
                  <a:cubicBezTo>
                    <a:pt x="592623" y="337157"/>
                    <a:pt x="597568" y="348916"/>
                    <a:pt x="601578" y="360948"/>
                  </a:cubicBezTo>
                  <a:cubicBezTo>
                    <a:pt x="605589" y="389022"/>
                    <a:pt x="608948" y="417196"/>
                    <a:pt x="613610" y="445169"/>
                  </a:cubicBezTo>
                  <a:cubicBezTo>
                    <a:pt x="616972" y="465341"/>
                    <a:pt x="623106" y="485035"/>
                    <a:pt x="625642" y="505327"/>
                  </a:cubicBezTo>
                  <a:cubicBezTo>
                    <a:pt x="631136" y="549283"/>
                    <a:pt x="631408" y="593822"/>
                    <a:pt x="637673" y="637674"/>
                  </a:cubicBezTo>
                  <a:cubicBezTo>
                    <a:pt x="639467" y="650229"/>
                    <a:pt x="642670" y="663217"/>
                    <a:pt x="649705" y="673769"/>
                  </a:cubicBezTo>
                  <a:cubicBezTo>
                    <a:pt x="659143" y="687927"/>
                    <a:pt x="673768" y="697832"/>
                    <a:pt x="685800" y="709864"/>
                  </a:cubicBezTo>
                  <a:cubicBezTo>
                    <a:pt x="679729" y="782715"/>
                    <a:pt x="661736" y="986570"/>
                    <a:pt x="661736" y="1046748"/>
                  </a:cubicBezTo>
                  <a:cubicBezTo>
                    <a:pt x="661736" y="1215238"/>
                    <a:pt x="667165" y="1383714"/>
                    <a:pt x="673768" y="1552074"/>
                  </a:cubicBezTo>
                  <a:cubicBezTo>
                    <a:pt x="677350" y="1643409"/>
                    <a:pt x="677756" y="1636225"/>
                    <a:pt x="697831" y="1696453"/>
                  </a:cubicBezTo>
                  <a:cubicBezTo>
                    <a:pt x="733926" y="1692442"/>
                    <a:pt x="771985" y="1696832"/>
                    <a:pt x="806115" y="1684421"/>
                  </a:cubicBezTo>
                  <a:cubicBezTo>
                    <a:pt x="833873" y="1674327"/>
                    <a:pt x="838159" y="1601672"/>
                    <a:pt x="842210" y="1588169"/>
                  </a:cubicBezTo>
                  <a:cubicBezTo>
                    <a:pt x="848416" y="1567482"/>
                    <a:pt x="859443" y="1548500"/>
                    <a:pt x="866273" y="1528011"/>
                  </a:cubicBezTo>
                  <a:cubicBezTo>
                    <a:pt x="871502" y="1512324"/>
                    <a:pt x="870910" y="1494675"/>
                    <a:pt x="878305" y="1479885"/>
                  </a:cubicBezTo>
                  <a:cubicBezTo>
                    <a:pt x="887273" y="1461949"/>
                    <a:pt x="902368" y="1447800"/>
                    <a:pt x="914400" y="1431758"/>
                  </a:cubicBezTo>
                  <a:lnTo>
                    <a:pt x="950494" y="1323474"/>
                  </a:lnTo>
                  <a:cubicBezTo>
                    <a:pt x="960719" y="1292799"/>
                    <a:pt x="951476" y="1257608"/>
                    <a:pt x="962526" y="1227221"/>
                  </a:cubicBezTo>
                  <a:cubicBezTo>
                    <a:pt x="968341" y="1211230"/>
                    <a:pt x="987548" y="1204046"/>
                    <a:pt x="998621" y="1191127"/>
                  </a:cubicBezTo>
                  <a:cubicBezTo>
                    <a:pt x="1011671" y="1175902"/>
                    <a:pt x="1022684" y="1159042"/>
                    <a:pt x="1034715" y="1143000"/>
                  </a:cubicBezTo>
                  <a:cubicBezTo>
                    <a:pt x="1061876" y="1034359"/>
                    <a:pt x="1066608" y="1008615"/>
                    <a:pt x="1094873" y="914400"/>
                  </a:cubicBezTo>
                  <a:cubicBezTo>
                    <a:pt x="1098517" y="902253"/>
                    <a:pt x="1102894" y="890337"/>
                    <a:pt x="1106905" y="878306"/>
                  </a:cubicBezTo>
                  <a:cubicBezTo>
                    <a:pt x="1110915" y="838201"/>
                    <a:pt x="1113236" y="797890"/>
                    <a:pt x="1118936" y="757990"/>
                  </a:cubicBezTo>
                  <a:cubicBezTo>
                    <a:pt x="1121274" y="741620"/>
                    <a:pt x="1129036" y="726286"/>
                    <a:pt x="1130968" y="709864"/>
                  </a:cubicBezTo>
                  <a:cubicBezTo>
                    <a:pt x="1137078" y="657931"/>
                    <a:pt x="1135605" y="605218"/>
                    <a:pt x="1143000" y="553453"/>
                  </a:cubicBezTo>
                  <a:cubicBezTo>
                    <a:pt x="1147677" y="520714"/>
                    <a:pt x="1160577" y="489630"/>
                    <a:pt x="1167063" y="457200"/>
                  </a:cubicBezTo>
                  <a:cubicBezTo>
                    <a:pt x="1171073" y="437147"/>
                    <a:pt x="1173713" y="416771"/>
                    <a:pt x="1179094" y="397042"/>
                  </a:cubicBezTo>
                  <a:cubicBezTo>
                    <a:pt x="1185768" y="372571"/>
                    <a:pt x="1195136" y="348916"/>
                    <a:pt x="1203157" y="324853"/>
                  </a:cubicBezTo>
                  <a:cubicBezTo>
                    <a:pt x="1207168" y="312821"/>
                    <a:pt x="1206221" y="297726"/>
                    <a:pt x="1215189" y="288758"/>
                  </a:cubicBezTo>
                  <a:lnTo>
                    <a:pt x="1275347" y="228600"/>
                  </a:lnTo>
                  <a:cubicBezTo>
                    <a:pt x="1275471" y="227858"/>
                    <a:pt x="1286938" y="135906"/>
                    <a:pt x="1299410" y="120316"/>
                  </a:cubicBezTo>
                  <a:cubicBezTo>
                    <a:pt x="1308443" y="109025"/>
                    <a:pt x="1322291" y="102126"/>
                    <a:pt x="1335505" y="96253"/>
                  </a:cubicBezTo>
                  <a:cubicBezTo>
                    <a:pt x="1373165" y="79515"/>
                    <a:pt x="1415824" y="70157"/>
                    <a:pt x="1455821" y="60158"/>
                  </a:cubicBezTo>
                  <a:lnTo>
                    <a:pt x="1600200" y="72190"/>
                  </a:lnTo>
                  <a:cubicBezTo>
                    <a:pt x="1618768" y="80760"/>
                    <a:pt x="1606850" y="112619"/>
                    <a:pt x="1612231" y="132348"/>
                  </a:cubicBezTo>
                  <a:cubicBezTo>
                    <a:pt x="1618905" y="156819"/>
                    <a:pt x="1628273" y="180474"/>
                    <a:pt x="1636294" y="204537"/>
                  </a:cubicBezTo>
                  <a:lnTo>
                    <a:pt x="1648326" y="240632"/>
                  </a:lnTo>
                  <a:cubicBezTo>
                    <a:pt x="1652336" y="264695"/>
                    <a:pt x="1653347" y="289455"/>
                    <a:pt x="1660357" y="312821"/>
                  </a:cubicBezTo>
                  <a:cubicBezTo>
                    <a:pt x="1665511" y="330001"/>
                    <a:pt x="1678749" y="343932"/>
                    <a:pt x="1684421" y="360948"/>
                  </a:cubicBezTo>
                  <a:cubicBezTo>
                    <a:pt x="1694879" y="392322"/>
                    <a:pt x="1700463" y="425116"/>
                    <a:pt x="1708484" y="457200"/>
                  </a:cubicBezTo>
                  <a:lnTo>
                    <a:pt x="1720515" y="505327"/>
                  </a:lnTo>
                  <a:cubicBezTo>
                    <a:pt x="1724526" y="541422"/>
                    <a:pt x="1730533" y="577350"/>
                    <a:pt x="1732547" y="613611"/>
                  </a:cubicBezTo>
                  <a:cubicBezTo>
                    <a:pt x="1751590" y="956392"/>
                    <a:pt x="1667265" y="861154"/>
                    <a:pt x="1768642" y="962527"/>
                  </a:cubicBezTo>
                  <a:cubicBezTo>
                    <a:pt x="1772652" y="1130969"/>
                    <a:pt x="1774866" y="1299463"/>
                    <a:pt x="1780673" y="1467853"/>
                  </a:cubicBezTo>
                  <a:cubicBezTo>
                    <a:pt x="1782889" y="1532108"/>
                    <a:pt x="1785974" y="1596418"/>
                    <a:pt x="1792705" y="1660358"/>
                  </a:cubicBezTo>
                  <a:cubicBezTo>
                    <a:pt x="1794033" y="1672971"/>
                    <a:pt x="1798211" y="1685578"/>
                    <a:pt x="1804736" y="1696453"/>
                  </a:cubicBezTo>
                  <a:cubicBezTo>
                    <a:pt x="1810572" y="1706180"/>
                    <a:pt x="1819073" y="1714680"/>
                    <a:pt x="1828800" y="1720516"/>
                  </a:cubicBezTo>
                  <a:cubicBezTo>
                    <a:pt x="1839675" y="1727041"/>
                    <a:pt x="1852863" y="1728537"/>
                    <a:pt x="1864894" y="1732548"/>
                  </a:cubicBezTo>
                  <a:cubicBezTo>
                    <a:pt x="1877491" y="1731761"/>
                    <a:pt x="2100309" y="1721821"/>
                    <a:pt x="2153652" y="1708485"/>
                  </a:cubicBezTo>
                  <a:cubicBezTo>
                    <a:pt x="2171052" y="1704135"/>
                    <a:pt x="2185293" y="1691486"/>
                    <a:pt x="2201778" y="1684421"/>
                  </a:cubicBezTo>
                  <a:cubicBezTo>
                    <a:pt x="2213435" y="1679425"/>
                    <a:pt x="2225841" y="1676400"/>
                    <a:pt x="2237873" y="1672390"/>
                  </a:cubicBezTo>
                  <a:cubicBezTo>
                    <a:pt x="2255435" y="1660682"/>
                    <a:pt x="2311238" y="1624445"/>
                    <a:pt x="2322094" y="1612232"/>
                  </a:cubicBezTo>
                  <a:cubicBezTo>
                    <a:pt x="2341308" y="1590616"/>
                    <a:pt x="2354179" y="1564105"/>
                    <a:pt x="2370221" y="1540042"/>
                  </a:cubicBezTo>
                  <a:cubicBezTo>
                    <a:pt x="2405406" y="1487265"/>
                    <a:pt x="2385610" y="1515513"/>
                    <a:pt x="2430378" y="1455821"/>
                  </a:cubicBezTo>
                  <a:cubicBezTo>
                    <a:pt x="2438399" y="1431758"/>
                    <a:pt x="2449468" y="1408504"/>
                    <a:pt x="2454442" y="1383632"/>
                  </a:cubicBezTo>
                  <a:cubicBezTo>
                    <a:pt x="2458452" y="1363579"/>
                    <a:pt x="2461092" y="1343203"/>
                    <a:pt x="2466473" y="1323474"/>
                  </a:cubicBezTo>
                  <a:cubicBezTo>
                    <a:pt x="2473147" y="1299003"/>
                    <a:pt x="2490536" y="1251285"/>
                    <a:pt x="2490536" y="1251285"/>
                  </a:cubicBezTo>
                  <a:cubicBezTo>
                    <a:pt x="2494547" y="1203159"/>
                    <a:pt x="2497235" y="1154904"/>
                    <a:pt x="2502568" y="1106906"/>
                  </a:cubicBezTo>
                  <a:cubicBezTo>
                    <a:pt x="2506865" y="1068237"/>
                    <a:pt x="2515769" y="1024606"/>
                    <a:pt x="2526631" y="986590"/>
                  </a:cubicBezTo>
                  <a:cubicBezTo>
                    <a:pt x="2530115" y="974395"/>
                    <a:pt x="2534652" y="962527"/>
                    <a:pt x="2538663" y="950495"/>
                  </a:cubicBezTo>
                  <a:cubicBezTo>
                    <a:pt x="2542673" y="926432"/>
                    <a:pt x="2546985" y="902417"/>
                    <a:pt x="2550694" y="878306"/>
                  </a:cubicBezTo>
                  <a:cubicBezTo>
                    <a:pt x="2555006" y="850277"/>
                    <a:pt x="2557164" y="821893"/>
                    <a:pt x="2562726" y="794085"/>
                  </a:cubicBezTo>
                  <a:cubicBezTo>
                    <a:pt x="2565213" y="781649"/>
                    <a:pt x="2570747" y="770022"/>
                    <a:pt x="2574757" y="757990"/>
                  </a:cubicBezTo>
                  <a:cubicBezTo>
                    <a:pt x="2578768" y="717885"/>
                    <a:pt x="2580660" y="677511"/>
                    <a:pt x="2586789" y="637674"/>
                  </a:cubicBezTo>
                  <a:cubicBezTo>
                    <a:pt x="2588718" y="625139"/>
                    <a:pt x="2597810" y="614221"/>
                    <a:pt x="2598821" y="601579"/>
                  </a:cubicBezTo>
                  <a:cubicBezTo>
                    <a:pt x="2605864" y="513538"/>
                    <a:pt x="2604559" y="424983"/>
                    <a:pt x="2610852" y="336885"/>
                  </a:cubicBezTo>
                  <a:cubicBezTo>
                    <a:pt x="2614574" y="284778"/>
                    <a:pt x="2624443" y="263693"/>
                    <a:pt x="2634915" y="216569"/>
                  </a:cubicBezTo>
                  <a:cubicBezTo>
                    <a:pt x="2639351" y="196606"/>
                    <a:pt x="2645587" y="176816"/>
                    <a:pt x="2646947" y="156411"/>
                  </a:cubicBezTo>
                  <a:cubicBezTo>
                    <a:pt x="2649615" y="116394"/>
                    <a:pt x="2646947" y="76200"/>
                    <a:pt x="2646947" y="3609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71563" y="3236913"/>
              <a:ext cx="2778125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4367213" y="3236913"/>
            <a:ext cx="4325937" cy="2635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Instruktaż</a:t>
            </a:r>
            <a:r>
              <a:rPr lang="en-GB" dirty="0">
                <a:solidFill>
                  <a:schemeClr val="tx2"/>
                </a:solidFill>
              </a:rPr>
              <a:t> – </a:t>
            </a:r>
            <a:r>
              <a:rPr lang="en-GB" dirty="0" err="1">
                <a:solidFill>
                  <a:schemeClr val="tx2"/>
                </a:solidFill>
              </a:rPr>
              <a:t>P</a:t>
            </a:r>
            <a:r>
              <a:rPr lang="en-GB" dirty="0" err="1" smtClean="0">
                <a:solidFill>
                  <a:schemeClr val="tx2"/>
                </a:solidFill>
              </a:rPr>
              <a:t>rzypisać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– </a:t>
            </a:r>
            <a:r>
              <a:rPr lang="en-GB" dirty="0" err="1">
                <a:solidFill>
                  <a:schemeClr val="tx2"/>
                </a:solidFill>
              </a:rPr>
              <a:t>Deleg</a:t>
            </a:r>
            <a:r>
              <a:rPr lang="pl-PL" dirty="0">
                <a:solidFill>
                  <a:schemeClr val="tx2"/>
                </a:solidFill>
              </a:rPr>
              <a:t>owanie - Umocowanie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584700" y="3681413"/>
            <a:ext cx="3886200" cy="2020887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3344863"/>
            <a:ext cx="12700" cy="244157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54763" y="3344863"/>
            <a:ext cx="0" cy="244157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29513" y="3344863"/>
            <a:ext cx="0" cy="244157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30"/>
          <p:cNvSpPr txBox="1">
            <a:spLocks noChangeArrowheads="1"/>
          </p:cNvSpPr>
          <p:nvPr/>
        </p:nvSpPr>
        <p:spPr bwMode="auto">
          <a:xfrm>
            <a:off x="3103563" y="42592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422" name="TextBox 31"/>
          <p:cNvSpPr txBox="1">
            <a:spLocks noChangeArrowheads="1"/>
          </p:cNvSpPr>
          <p:nvPr/>
        </p:nvSpPr>
        <p:spPr bwMode="auto">
          <a:xfrm>
            <a:off x="-661988" y="180340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423" name="TextBox 36"/>
          <p:cNvSpPr txBox="1">
            <a:spLocks noChangeArrowheads="1"/>
          </p:cNvSpPr>
          <p:nvPr/>
        </p:nvSpPr>
        <p:spPr bwMode="auto">
          <a:xfrm>
            <a:off x="627063" y="4121150"/>
            <a:ext cx="3328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u="sng"/>
              <a:t>Delegating to self reliance </a:t>
            </a:r>
            <a:r>
              <a:rPr lang="en-GB"/>
              <a:t>model</a:t>
            </a:r>
            <a:r>
              <a:rPr lang="pl-PL"/>
              <a:t> - dążenie do modelu pełnej samodzielności</a:t>
            </a:r>
            <a:r>
              <a:rPr lang="en-GB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44500" y="428625"/>
            <a:ext cx="8362950" cy="617538"/>
          </a:xfrm>
        </p:spPr>
        <p:txBody>
          <a:bodyPr/>
          <a:lstStyle/>
          <a:p>
            <a:r>
              <a:rPr lang="pl-PL" smtClean="0"/>
              <a:t>Gemba walk – spacer po zakładzie</a:t>
            </a:r>
          </a:p>
        </p:txBody>
      </p:sp>
      <p:pic>
        <p:nvPicPr>
          <p:cNvPr id="76803" name="Picture 3" descr="C:\Users\Mark F\Documents\clip art\gemba_walks.top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0" y="2247900"/>
            <a:ext cx="2635250" cy="179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C:\Users\Mark F\Documents\clip art\imag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866775"/>
            <a:ext cx="12874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C:\Users\Mark F\Documents\clip art\3 ticks gem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966788"/>
            <a:ext cx="15160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C:\Users\Mark F\Documents\clip art\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4062413"/>
            <a:ext cx="2254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8" descr="C:\Users\Mark F\Documents\clip art\images[3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259263"/>
            <a:ext cx="173196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9" descr="C:\Users\Mark F\Documents\clip art\Toyota-Funnel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66800"/>
            <a:ext cx="21399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0" descr="C:\Users\Mark F\Documents\clip art\BoyerStoryBoard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720850"/>
            <a:ext cx="214947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71851"/>
            <a:ext cx="8362950" cy="868363"/>
          </a:xfrm>
        </p:spPr>
        <p:txBody>
          <a:bodyPr/>
          <a:lstStyle/>
          <a:p>
            <a:pPr algn="ctr"/>
            <a:r>
              <a:rPr lang="pl-PL" sz="2000" dirty="0" smtClean="0"/>
              <a:t>Najczęściej stosowane narzędzia przez specjalistów od przywództwa Lean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183891"/>
            <a:ext cx="8351837" cy="5097847"/>
          </a:xfrm>
        </p:spPr>
        <p:txBody>
          <a:bodyPr/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Postaw i zasady</a:t>
            </a:r>
          </a:p>
          <a:p>
            <a:pPr marL="0" indent="0">
              <a:buNone/>
            </a:pPr>
            <a:endParaRPr lang="pl-PL" sz="1800" b="1" dirty="0" smtClean="0"/>
          </a:p>
          <a:p>
            <a:r>
              <a:rPr lang="pl-PL" sz="1800" dirty="0" smtClean="0"/>
              <a:t>Nie szukamy winnych, szukamy rozwiązania. </a:t>
            </a:r>
          </a:p>
          <a:p>
            <a:endParaRPr lang="pl-PL" sz="1800" dirty="0" smtClean="0"/>
          </a:p>
          <a:p>
            <a:r>
              <a:rPr lang="pl-PL" sz="1800" dirty="0" smtClean="0"/>
              <a:t>Każdy kontakt z pracownikiem jest po to by wspólnie się rozwijać. Pełen szacunku, godności i wspólne budowanie zaufanie.</a:t>
            </a:r>
          </a:p>
          <a:p>
            <a:endParaRPr lang="pl-PL" sz="1800" dirty="0" smtClean="0"/>
          </a:p>
          <a:p>
            <a:r>
              <a:rPr lang="pl-PL" sz="1800" dirty="0" smtClean="0"/>
              <a:t>Pracownik wychodzi z spotkania zmotywowany i jeszcze bardz</a:t>
            </a:r>
            <a:r>
              <a:rPr lang="pl-PL" dirty="0" smtClean="0"/>
              <a:t>iej zaangażowany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896C8-B601-4F7B-8B0F-2DCB8F47EBC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71851"/>
            <a:ext cx="8362950" cy="868363"/>
          </a:xfrm>
        </p:spPr>
        <p:txBody>
          <a:bodyPr/>
          <a:lstStyle/>
          <a:p>
            <a:pPr algn="ctr"/>
            <a:r>
              <a:rPr lang="pl-PL" sz="2000" dirty="0" smtClean="0"/>
              <a:t>Najczęściej stosowane narzędzia przez specjalistów od przywództwa Lean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183891"/>
            <a:ext cx="8351837" cy="509784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Narzędzia pracy</a:t>
            </a:r>
          </a:p>
          <a:p>
            <a:pPr marL="0" indent="0">
              <a:buNone/>
            </a:pPr>
            <a:endParaRPr lang="pl-PL" sz="1800" b="1" dirty="0" smtClean="0"/>
          </a:p>
          <a:p>
            <a:r>
              <a:rPr lang="pl-PL" sz="1800" dirty="0" err="1" smtClean="0"/>
              <a:t>Gemba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Rozwiązania problemów</a:t>
            </a:r>
          </a:p>
          <a:p>
            <a:endParaRPr lang="pl-PL" sz="1800" dirty="0" smtClean="0"/>
          </a:p>
          <a:p>
            <a:r>
              <a:rPr lang="pl-PL" sz="1800" dirty="0" smtClean="0"/>
              <a:t>Zarządzanie wizualne</a:t>
            </a:r>
          </a:p>
          <a:p>
            <a:endParaRPr lang="pl-PL" sz="1800" dirty="0" smtClean="0"/>
          </a:p>
          <a:p>
            <a:r>
              <a:rPr lang="pl-PL" sz="1800" dirty="0" err="1" smtClean="0"/>
              <a:t>Mendomi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err="1" smtClean="0"/>
              <a:t>Kaizen</a:t>
            </a:r>
            <a:r>
              <a:rPr lang="pl-PL" sz="1800" dirty="0" smtClean="0"/>
              <a:t> spotkania 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896C8-B601-4F7B-8B0F-2DCB8F47EBC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481013" y="260350"/>
            <a:ext cx="8362950" cy="509588"/>
          </a:xfrm>
        </p:spPr>
        <p:txBody>
          <a:bodyPr/>
          <a:lstStyle/>
          <a:p>
            <a:pPr algn="r"/>
            <a:r>
              <a:rPr lang="pl-PL" sz="2000" smtClean="0"/>
              <a:t>Główne obserwacje „Gemba Walk</a:t>
            </a:r>
            <a:r>
              <a:rPr lang="pl-PL" smtClean="0"/>
              <a:t>”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725" y="838200"/>
            <a:ext cx="8351838" cy="5583238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Rozwój kultury przywództwa lean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–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motywuje pracowników do korzystania z  narzędzi lean w codziennej pracy 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Wąskie gardła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dyktują cykl procesu, wymagają zwiększenia przepustowości i poprawy zbalansowania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Mycie</a:t>
            </a:r>
            <a:r>
              <a:rPr lang="pl-PL" sz="1800" smtClean="0">
                <a:solidFill>
                  <a:srgbClr val="009900"/>
                </a:solidFill>
                <a:latin typeface="Georgia" pitchFamily="18" charset="0"/>
              </a:rPr>
              <a:t> –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 główna przyczyna strat czasu, obszar do wykorzystania metodyki identycznej ze SMED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Przezbrojenia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 – jako druga największa przyczyna strat czasu obszar do wykorzystania metodyki SMED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Awarie</a:t>
            </a:r>
            <a:r>
              <a:rPr lang="pl-PL" sz="1800" smtClean="0">
                <a:solidFill>
                  <a:srgbClr val="009900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wymagają analizy i eliminowania przyczyn źródłowych, nie tylko na wąskich gardłach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Autonomiczne Utrzymanie Ruchu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obszar do zwiększenia zaangażowania operatorów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Mikro-przestoje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występujące często, składają się na znaczne straty efektywności (OEE)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481013" y="260350"/>
            <a:ext cx="8362950" cy="509588"/>
          </a:xfrm>
        </p:spPr>
        <p:txBody>
          <a:bodyPr/>
          <a:lstStyle/>
          <a:p>
            <a:pPr algn="r"/>
            <a:r>
              <a:rPr lang="pl-PL" sz="2000" smtClean="0"/>
              <a:t>Główne obserwacje „Gemba Walk</a:t>
            </a:r>
            <a:r>
              <a:rPr lang="pl-PL" smtClean="0"/>
              <a:t>” - cd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825" y="809625"/>
            <a:ext cx="8351838" cy="5583238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Rework (ponowne przetworzenie)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stanowi ‘ukrytą’ nieefektywność i dodatkowy koszt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Wizualizacja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duży potencjał dla poprawy efektywności, reaktywności, motywacji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5S (4S)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Podstawa wszelkich usprawnień wymaga poprawy, zaangażowania i dyscypliny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Propozycje usprawnień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materialne wynagradzanie nie gwarantuje sukcesu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Zarządzanie projektami usprawniającymi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braku scentralizowanego zarządzani i kontroli efektywności</a:t>
            </a:r>
          </a:p>
          <a:p>
            <a:pPr marL="0" indent="-27305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</a:pPr>
            <a:r>
              <a:rPr lang="pl-PL" sz="1800" b="1" smtClean="0">
                <a:solidFill>
                  <a:srgbClr val="009900"/>
                </a:solidFill>
                <a:latin typeface="Georgia" pitchFamily="18" charset="0"/>
              </a:rPr>
              <a:t>Zaangażowanie operatorów w usprawnienia</a:t>
            </a:r>
            <a:r>
              <a:rPr lang="pl-PL" sz="1800" b="1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pl-PL" sz="1800" smtClean="0">
                <a:solidFill>
                  <a:schemeClr val="accent2"/>
                </a:solidFill>
                <a:latin typeface="Georgia" pitchFamily="18" charset="0"/>
              </a:rPr>
              <a:t>– wykorzystywany powinien być potencjał całej organizacji </a:t>
            </a:r>
            <a:endParaRPr lang="en-GB" sz="1800" smtClean="0">
              <a:solidFill>
                <a:schemeClr val="accent2"/>
              </a:solidFill>
              <a:latin typeface="Georgia" pitchFamily="18" charset="0"/>
            </a:endParaRPr>
          </a:p>
          <a:p>
            <a:pPr marL="0" indent="-273050"/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Two</a:t>
            </a:r>
            <a:r>
              <a:rPr lang="pl-PL" dirty="0" smtClean="0"/>
              <a:t> engagement </a:t>
            </a:r>
            <a:r>
              <a:rPr lang="pl-PL" dirty="0" err="1" smtClean="0"/>
              <a:t>options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Interim engagement for x period in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factories</a:t>
            </a:r>
            <a:r>
              <a:rPr lang="pl-PL" dirty="0" smtClean="0"/>
              <a:t> </a:t>
            </a:r>
            <a:r>
              <a:rPr lang="pl-PL" dirty="0" err="1" smtClean="0"/>
              <a:t>mentoring</a:t>
            </a:r>
            <a:r>
              <a:rPr lang="pl-PL" dirty="0" smtClean="0"/>
              <a:t> in </a:t>
            </a:r>
            <a:r>
              <a:rPr lang="pl-PL" dirty="0" err="1" smtClean="0"/>
              <a:t>lean</a:t>
            </a:r>
            <a:r>
              <a:rPr lang="pl-PL" dirty="0" smtClean="0"/>
              <a:t> </a:t>
            </a:r>
            <a:r>
              <a:rPr lang="pl-PL" dirty="0" err="1" smtClean="0"/>
              <a:t>culture</a:t>
            </a:r>
            <a:r>
              <a:rPr lang="pl-PL" dirty="0" smtClean="0"/>
              <a:t> </a:t>
            </a:r>
            <a:r>
              <a:rPr lang="pl-PL" dirty="0" err="1" smtClean="0"/>
              <a:t>through</a:t>
            </a:r>
            <a:r>
              <a:rPr lang="pl-PL" dirty="0" smtClean="0"/>
              <a:t>; (</a:t>
            </a:r>
            <a:r>
              <a:rPr lang="pl-PL" dirty="0" err="1" smtClean="0"/>
              <a:t>lean</a:t>
            </a:r>
            <a:r>
              <a:rPr lang="pl-PL" dirty="0" smtClean="0"/>
              <a:t> </a:t>
            </a:r>
            <a:r>
              <a:rPr lang="pl-PL" dirty="0" err="1" smtClean="0"/>
              <a:t>leadership</a:t>
            </a:r>
            <a:r>
              <a:rPr lang="pl-PL" dirty="0" smtClean="0"/>
              <a:t> </a:t>
            </a:r>
            <a:r>
              <a:rPr lang="pl-PL" dirty="0" err="1" smtClean="0"/>
              <a:t>sensei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 1 to 1 with </a:t>
            </a:r>
            <a:r>
              <a:rPr lang="pl-PL" dirty="0" err="1" smtClean="0"/>
              <a:t>key</a:t>
            </a:r>
            <a:r>
              <a:rPr lang="pl-PL" dirty="0" smtClean="0"/>
              <a:t> senior personel and on-the-</a:t>
            </a:r>
            <a:r>
              <a:rPr lang="pl-PL" dirty="0" err="1" smtClean="0"/>
              <a:t>job</a:t>
            </a:r>
            <a:r>
              <a:rPr lang="pl-PL" dirty="0" smtClean="0"/>
              <a:t> </a:t>
            </a:r>
            <a:r>
              <a:rPr lang="pl-PL" dirty="0" err="1" smtClean="0"/>
              <a:t>coaching</a:t>
            </a:r>
            <a:r>
              <a:rPr lang="pl-PL" dirty="0" smtClean="0"/>
              <a:t> of TL and </a:t>
            </a:r>
            <a:r>
              <a:rPr lang="pl-PL" dirty="0" err="1" smtClean="0"/>
              <a:t>GL’s</a:t>
            </a:r>
            <a:r>
              <a:rPr lang="pl-PL" dirty="0" smtClean="0"/>
              <a:t> </a:t>
            </a:r>
          </a:p>
          <a:p>
            <a:pPr lvl="1"/>
            <a:endParaRPr lang="pl-PL" dirty="0"/>
          </a:p>
          <a:p>
            <a:pPr marL="457200" lvl="1" indent="0">
              <a:buNone/>
            </a:pPr>
            <a:endParaRPr lang="pl-PL" dirty="0" smtClean="0"/>
          </a:p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training</a:t>
            </a:r>
            <a:r>
              <a:rPr lang="pl-PL" dirty="0" smtClean="0"/>
              <a:t>’ </a:t>
            </a:r>
            <a:r>
              <a:rPr lang="pl-PL" dirty="0" err="1" smtClean="0"/>
              <a:t>company</a:t>
            </a:r>
            <a:r>
              <a:rPr lang="pl-PL" dirty="0" smtClean="0"/>
              <a:t>, </a:t>
            </a:r>
            <a:r>
              <a:rPr lang="pl-PL" dirty="0" err="1" smtClean="0"/>
              <a:t>specialising</a:t>
            </a:r>
            <a:r>
              <a:rPr lang="pl-PL" dirty="0" smtClean="0"/>
              <a:t> in </a:t>
            </a:r>
            <a:r>
              <a:rPr lang="pl-PL" dirty="0" err="1" smtClean="0"/>
              <a:t>putting</a:t>
            </a:r>
            <a:r>
              <a:rPr lang="pl-PL" dirty="0" smtClean="0"/>
              <a:t> </a:t>
            </a:r>
            <a:r>
              <a:rPr lang="pl-PL" dirty="0" err="1" smtClean="0"/>
              <a:t>lean</a:t>
            </a:r>
            <a:r>
              <a:rPr lang="pl-PL" dirty="0" smtClean="0"/>
              <a:t> </a:t>
            </a:r>
            <a:r>
              <a:rPr lang="pl-PL" dirty="0" err="1" smtClean="0"/>
              <a:t>tools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practice</a:t>
            </a:r>
            <a:r>
              <a:rPr lang="pl-PL" dirty="0" smtClean="0"/>
              <a:t>.</a:t>
            </a:r>
          </a:p>
          <a:p>
            <a:pPr lvl="1"/>
            <a:r>
              <a:rPr lang="pl-PL" dirty="0" smtClean="0"/>
              <a:t>Series of </a:t>
            </a:r>
            <a:r>
              <a:rPr lang="pl-PL" dirty="0" err="1" smtClean="0"/>
              <a:t>modules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 the Toyota </a:t>
            </a:r>
            <a:r>
              <a:rPr lang="pl-PL" dirty="0" err="1" smtClean="0"/>
              <a:t>lean</a:t>
            </a:r>
            <a:r>
              <a:rPr lang="pl-PL" dirty="0" smtClean="0"/>
              <a:t> </a:t>
            </a:r>
            <a:r>
              <a:rPr lang="pl-PL" dirty="0" err="1" smtClean="0"/>
              <a:t>leadership</a:t>
            </a:r>
            <a:r>
              <a:rPr lang="pl-PL" dirty="0" smtClean="0"/>
              <a:t> model.. 5 </a:t>
            </a:r>
            <a:r>
              <a:rPr lang="pl-PL" dirty="0" err="1" smtClean="0"/>
              <a:t>modules</a:t>
            </a:r>
            <a:r>
              <a:rPr lang="pl-PL" dirty="0" smtClean="0"/>
              <a:t> </a:t>
            </a:r>
            <a:r>
              <a:rPr lang="pl-PL" dirty="0" err="1" smtClean="0"/>
              <a:t>spread</a:t>
            </a:r>
            <a:r>
              <a:rPr lang="pl-PL" dirty="0" smtClean="0"/>
              <a:t> </a:t>
            </a:r>
            <a:r>
              <a:rPr lang="pl-PL" dirty="0" err="1" smtClean="0"/>
              <a:t>over</a:t>
            </a:r>
            <a:r>
              <a:rPr lang="pl-PL" dirty="0" smtClean="0"/>
              <a:t> 2 </a:t>
            </a:r>
            <a:r>
              <a:rPr lang="pl-PL" dirty="0" err="1" smtClean="0"/>
              <a:t>years</a:t>
            </a:r>
            <a:r>
              <a:rPr lang="pl-PL" dirty="0" smtClean="0"/>
              <a:t>. </a:t>
            </a:r>
          </a:p>
          <a:p>
            <a:pPr lvl="1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A6ED7-2699-4C71-808B-711B8931ECD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7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7175" y="141288"/>
            <a:ext cx="86233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200">
                <a:solidFill>
                  <a:schemeClr val="bg1"/>
                </a:solidFill>
                <a:latin typeface="Verdana" pitchFamily="34" charset="0"/>
              </a:rPr>
              <a:t>Self Assessment / PLDAP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7143" r="27777" b="3969"/>
          <a:stretch>
            <a:fillRect/>
          </a:stretch>
        </p:blipFill>
        <p:spPr bwMode="auto">
          <a:xfrm>
            <a:off x="336550" y="1311275"/>
            <a:ext cx="2870200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49250" y="1260475"/>
            <a:ext cx="2908300" cy="4089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9900" r="22188" b="13699"/>
          <a:stretch>
            <a:fillRect/>
          </a:stretch>
        </p:blipFill>
        <p:spPr bwMode="auto">
          <a:xfrm>
            <a:off x="3819525" y="1257300"/>
            <a:ext cx="5014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514725" y="1247775"/>
            <a:ext cx="5324475" cy="3581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981200" y="2752725"/>
            <a:ext cx="1162050" cy="2562225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3810000" y="1581150"/>
            <a:ext cx="1162050" cy="2562225"/>
          </a:xfrm>
          <a:prstGeom prst="ellips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95300" y="974725"/>
            <a:ext cx="241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000000"/>
                </a:solidFill>
              </a:rPr>
              <a:t>Before / During Training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232400" y="987425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000000"/>
                </a:solidFill>
              </a:rPr>
              <a:t>Before / During / After Training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082925" y="1130300"/>
            <a:ext cx="736600" cy="720725"/>
          </a:xfrm>
          <a:prstGeom prst="rightArrow">
            <a:avLst>
              <a:gd name="adj1" fmla="val 50000"/>
              <a:gd name="adj2" fmla="val 255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527425" y="5153025"/>
            <a:ext cx="5295900" cy="73025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</a:rPr>
              <a:t>You should complete the PLDAP during the training and then share this with your supervisor when you return to your workplace</a:t>
            </a:r>
          </a:p>
        </p:txBody>
      </p:sp>
      <p:sp>
        <p:nvSpPr>
          <p:cNvPr id="95245" name="TextBox 1"/>
          <p:cNvSpPr txBox="1">
            <a:spLocks noChangeArrowheads="1"/>
          </p:cNvSpPr>
          <p:nvPr/>
        </p:nvSpPr>
        <p:spPr bwMode="auto">
          <a:xfrm>
            <a:off x="495300" y="5127625"/>
            <a:ext cx="698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5246" name="TextBox 14"/>
          <p:cNvSpPr txBox="1">
            <a:spLocks noChangeArrowheads="1"/>
          </p:cNvSpPr>
          <p:nvPr/>
        </p:nvSpPr>
        <p:spPr bwMode="auto">
          <a:xfrm>
            <a:off x="8386763" y="4497388"/>
            <a:ext cx="698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362950" cy="652463"/>
          </a:xfrm>
        </p:spPr>
        <p:txBody>
          <a:bodyPr/>
          <a:lstStyle/>
          <a:p>
            <a:r>
              <a:rPr lang="pl-PL" smtClean="0"/>
              <a:t>Cytaty od uznanych autorów</a:t>
            </a:r>
            <a:r>
              <a:rPr lang="en-GB" smtClean="0"/>
              <a:t> </a:t>
            </a:r>
            <a:endParaRPr lang="en-GB" smtClean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057275"/>
            <a:ext cx="8351837" cy="51895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1600" b="1" smtClean="0"/>
              <a:t>Prof. Jeffery Liker – autor, mówca</a:t>
            </a:r>
          </a:p>
          <a:p>
            <a:pPr marL="0" indent="0">
              <a:buFontTx/>
              <a:buNone/>
            </a:pPr>
            <a:r>
              <a:rPr lang="pl-PL" sz="2400" b="1" i="1" smtClean="0"/>
              <a:t>Czym jest przywództwo </a:t>
            </a:r>
            <a:r>
              <a:rPr lang="en-GB" sz="2400" b="1" i="1" smtClean="0"/>
              <a:t>Lean ?</a:t>
            </a:r>
          </a:p>
          <a:p>
            <a:pPr marL="0" indent="0"/>
            <a:endParaRPr lang="en-GB" sz="2400" b="1" i="1" smtClean="0"/>
          </a:p>
          <a:p>
            <a:pPr marL="0" indent="0">
              <a:buFontTx/>
              <a:buNone/>
            </a:pPr>
            <a:r>
              <a:rPr lang="en-GB" sz="2400" smtClean="0"/>
              <a:t>“</a:t>
            </a:r>
            <a:r>
              <a:rPr lang="pl-PL" sz="2400" i="1" smtClean="0"/>
              <a:t>Inspiruje i motywuje zespół, by pracował nad techniką pracy oraz ciągle ją doskonalił. Zespół się rozwija, coachowany jest w myśl techniki </a:t>
            </a:r>
            <a:r>
              <a:rPr lang="pl-PL" sz="2400" i="1" u="sng" smtClean="0"/>
              <a:t>gemba</a:t>
            </a:r>
            <a:r>
              <a:rPr lang="pl-PL" sz="2400" i="1" smtClean="0"/>
              <a:t> oraz funkcjonuje zgodnie z głównymi </a:t>
            </a:r>
            <a:r>
              <a:rPr lang="pl-PL" sz="2400" i="1" u="sng" smtClean="0"/>
              <a:t>zasadami </a:t>
            </a:r>
            <a:r>
              <a:rPr lang="pl-PL" sz="2400" i="1" smtClean="0"/>
              <a:t>firmy</a:t>
            </a:r>
            <a:r>
              <a:rPr lang="en-GB" sz="2400" smtClean="0"/>
              <a:t>”.</a:t>
            </a:r>
          </a:p>
          <a:p>
            <a:pPr marL="0" indent="0"/>
            <a:endParaRPr lang="pl-PL" sz="1000" smtClean="0"/>
          </a:p>
          <a:p>
            <a:pPr marL="0" indent="0"/>
            <a:endParaRPr lang="en-GB" sz="1000" smtClean="0"/>
          </a:p>
          <a:p>
            <a:pPr marL="0" indent="0">
              <a:buFontTx/>
              <a:buNone/>
            </a:pPr>
            <a:r>
              <a:rPr lang="pl-PL" sz="1600" smtClean="0"/>
              <a:t>Oświadczenie z 10 października 2011 w sprawie stosowania Drogi Toyoty w innych kulturach na  konferencji</a:t>
            </a:r>
            <a:r>
              <a:rPr lang="en-GB" sz="1600" smtClean="0"/>
              <a:t> Lean manufacturing</a:t>
            </a:r>
            <a:r>
              <a:rPr lang="pl-PL" sz="1600" smtClean="0"/>
              <a:t>/</a:t>
            </a:r>
            <a:r>
              <a:rPr lang="en-GB" sz="1600" smtClean="0"/>
              <a:t>Pa</a:t>
            </a:r>
            <a:r>
              <a:rPr lang="pl-PL" sz="1600" smtClean="0"/>
              <a:t>ź</a:t>
            </a:r>
            <a:r>
              <a:rPr lang="en-GB" sz="1600" smtClean="0"/>
              <a:t>d</a:t>
            </a:r>
            <a:r>
              <a:rPr lang="pl-PL" sz="1600" smtClean="0"/>
              <a:t>z</a:t>
            </a:r>
            <a:r>
              <a:rPr lang="en-GB" sz="1600" smtClean="0"/>
              <a:t>iernik 2011</a:t>
            </a:r>
            <a:endParaRPr lang="pl-PL" sz="1600" smtClean="0"/>
          </a:p>
          <a:p>
            <a:pPr marL="457200" lvl="1" indent="0">
              <a:buFontTx/>
              <a:buNone/>
            </a:pPr>
            <a:endParaRPr lang="en-GB" sz="18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BBDB22-31DC-4834-8C33-7CDA3D7A4A9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6059" y="560506"/>
            <a:ext cx="44998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wdrożyć poniżej wymienione narzędzia</a:t>
            </a:r>
            <a:r>
              <a:rPr kumimoji="0" lang="pl-PL" altLang="pl-PL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praktyce.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az 1" descr="cid:image001.png@01CFCB7A.6296757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" y="1235122"/>
            <a:ext cx="35528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092" y="53784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*MCRS oznacza Managament &amp; Reporting System (Efektywne Spotkania)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362950" cy="652463"/>
          </a:xfrm>
        </p:spPr>
        <p:txBody>
          <a:bodyPr/>
          <a:lstStyle/>
          <a:p>
            <a:endParaRPr lang="en-GB" smtClean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04452" name="Content Placeholder 2"/>
          <p:cNvSpPr>
            <a:spLocks noGrp="1"/>
          </p:cNvSpPr>
          <p:nvPr>
            <p:ph idx="4294967295"/>
          </p:nvPr>
        </p:nvSpPr>
        <p:spPr>
          <a:xfrm>
            <a:off x="468313" y="1057275"/>
            <a:ext cx="8351837" cy="4791075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2400" i="1" dirty="0" smtClean="0"/>
              <a:t>‘Musisz sta</a:t>
            </a:r>
            <a:r>
              <a:rPr lang="pl-PL" sz="2400" dirty="0" smtClean="0"/>
              <a:t>ć</a:t>
            </a:r>
            <a:r>
              <a:rPr lang="pl-PL" sz="2400" i="1" dirty="0" smtClean="0"/>
              <a:t> się zmianą, którą chcesz zobaczy</a:t>
            </a:r>
            <a:r>
              <a:rPr lang="pl-PL" sz="2400" dirty="0" smtClean="0"/>
              <a:t>ć</a:t>
            </a:r>
            <a:r>
              <a:rPr lang="pl-PL" sz="2400" i="1" dirty="0" smtClean="0"/>
              <a:t>.’</a:t>
            </a:r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pl-PL" dirty="0" smtClean="0"/>
              <a:t>To nie </a:t>
            </a:r>
            <a:r>
              <a:rPr lang="pl-PL" dirty="0" smtClean="0"/>
              <a:t>ja, to </a:t>
            </a:r>
            <a:r>
              <a:rPr lang="pl-PL" dirty="0" err="1" smtClean="0"/>
              <a:t>Ghandi</a:t>
            </a:r>
            <a:endParaRPr lang="pl-PL" dirty="0" smtClean="0"/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744663"/>
            <a:ext cx="14208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816894"/>
            <a:ext cx="7886700" cy="994172"/>
          </a:xfrm>
        </p:spPr>
        <p:txBody>
          <a:bodyPr/>
          <a:lstStyle/>
          <a:p>
            <a:pPr algn="ctr"/>
            <a:r>
              <a:rPr lang="pl-PL" b="1" i="1" dirty="0" err="1" smtClean="0"/>
              <a:t>When</a:t>
            </a:r>
            <a:r>
              <a:rPr lang="pl-PL" b="1" i="1" dirty="0" smtClean="0"/>
              <a:t> the </a:t>
            </a:r>
            <a:r>
              <a:rPr lang="pl-PL" b="1" i="1" dirty="0" err="1" smtClean="0"/>
              <a:t>concept</a:t>
            </a:r>
            <a:r>
              <a:rPr lang="pl-PL" b="1" i="1" dirty="0" smtClean="0"/>
              <a:t> </a:t>
            </a:r>
            <a:r>
              <a:rPr lang="pl-PL" b="1" i="1" dirty="0" err="1" smtClean="0"/>
              <a:t>becomes</a:t>
            </a:r>
            <a:r>
              <a:rPr lang="pl-PL" b="1" i="1" dirty="0" smtClean="0"/>
              <a:t> the </a:t>
            </a:r>
            <a:r>
              <a:rPr lang="pl-PL" b="1" i="1" dirty="0" err="1" smtClean="0"/>
              <a:t>goal</a:t>
            </a:r>
            <a:r>
              <a:rPr lang="pl-PL" b="1" i="1" dirty="0" smtClean="0"/>
              <a:t>, </a:t>
            </a:r>
            <a:r>
              <a:rPr lang="pl-PL" b="1" i="1" dirty="0" err="1" smtClean="0"/>
              <a:t>we’ve</a:t>
            </a:r>
            <a:r>
              <a:rPr lang="pl-PL" b="1" i="1" dirty="0" smtClean="0"/>
              <a:t> </a:t>
            </a:r>
            <a:r>
              <a:rPr lang="pl-PL" b="1" i="1" dirty="0" err="1" smtClean="0"/>
              <a:t>missed</a:t>
            </a:r>
            <a:r>
              <a:rPr lang="pl-PL" b="1" i="1" dirty="0" smtClean="0"/>
              <a:t> the point </a:t>
            </a:r>
            <a:endParaRPr lang="pl-PL" b="1" i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628650" y="305165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300" i="1" dirty="0">
                <a:solidFill>
                  <a:schemeClr val="accent2"/>
                </a:solidFill>
              </a:rPr>
              <a:t>Lean management </a:t>
            </a:r>
            <a:r>
              <a:rPr lang="pl-PL" sz="3300" i="1" dirty="0" err="1">
                <a:solidFill>
                  <a:schemeClr val="accent2"/>
                </a:solidFill>
              </a:rPr>
              <a:t>is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about</a:t>
            </a:r>
            <a:r>
              <a:rPr lang="pl-PL" sz="3300" i="1" dirty="0">
                <a:solidFill>
                  <a:schemeClr val="accent2"/>
                </a:solidFill>
              </a:rPr>
              <a:t> developing a </a:t>
            </a:r>
            <a:r>
              <a:rPr lang="pl-PL" sz="3300" i="1" dirty="0" err="1">
                <a:solidFill>
                  <a:schemeClr val="accent2"/>
                </a:solidFill>
              </a:rPr>
              <a:t>lean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culture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through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demonstrating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leadership</a:t>
            </a:r>
            <a:r>
              <a:rPr lang="pl-PL" sz="3300" i="1" dirty="0">
                <a:solidFill>
                  <a:schemeClr val="accent2"/>
                </a:solidFill>
              </a:rPr>
              <a:t>, </a:t>
            </a:r>
            <a:r>
              <a:rPr lang="pl-PL" sz="3300" i="1" dirty="0" err="1">
                <a:solidFill>
                  <a:schemeClr val="accent2"/>
                </a:solidFill>
              </a:rPr>
              <a:t>based</a:t>
            </a:r>
            <a:r>
              <a:rPr lang="pl-PL" sz="3300" i="1" dirty="0">
                <a:solidFill>
                  <a:schemeClr val="accent2"/>
                </a:solidFill>
              </a:rPr>
              <a:t> on </a:t>
            </a:r>
            <a:r>
              <a:rPr lang="pl-PL" sz="3300" i="1" dirty="0" err="1">
                <a:solidFill>
                  <a:schemeClr val="accent2"/>
                </a:solidFill>
              </a:rPr>
              <a:t>lean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tools</a:t>
            </a:r>
            <a:r>
              <a:rPr lang="pl-PL" sz="3300" i="1" dirty="0">
                <a:solidFill>
                  <a:schemeClr val="accent2"/>
                </a:solidFill>
              </a:rPr>
              <a:t> and </a:t>
            </a:r>
            <a:r>
              <a:rPr lang="pl-PL" sz="3300" i="1" dirty="0" err="1">
                <a:solidFill>
                  <a:schemeClr val="accent2"/>
                </a:solidFill>
              </a:rPr>
              <a:t>values</a:t>
            </a:r>
            <a:r>
              <a:rPr lang="pl-PL" sz="3300" i="1" dirty="0">
                <a:solidFill>
                  <a:schemeClr val="accent2"/>
                </a:solidFill>
              </a:rPr>
              <a:t>.</a:t>
            </a:r>
          </a:p>
          <a:p>
            <a:pPr algn="ctr"/>
            <a:endParaRPr lang="pl-PL" sz="3300" i="1" dirty="0">
              <a:solidFill>
                <a:schemeClr val="accent2"/>
              </a:solidFill>
            </a:endParaRPr>
          </a:p>
          <a:p>
            <a:pPr algn="ctr"/>
            <a:r>
              <a:rPr lang="pl-PL" sz="3300" i="1" dirty="0" err="1">
                <a:solidFill>
                  <a:schemeClr val="accent2"/>
                </a:solidFill>
              </a:rPr>
              <a:t>All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day</a:t>
            </a:r>
            <a:r>
              <a:rPr lang="pl-PL" sz="3300" i="1" dirty="0">
                <a:solidFill>
                  <a:schemeClr val="accent2"/>
                </a:solidFill>
              </a:rPr>
              <a:t> </a:t>
            </a:r>
            <a:r>
              <a:rPr lang="pl-PL" sz="3300" i="1" dirty="0" err="1">
                <a:solidFill>
                  <a:schemeClr val="accent2"/>
                </a:solidFill>
              </a:rPr>
              <a:t>every-day</a:t>
            </a:r>
            <a:r>
              <a:rPr lang="pl-PL" sz="3300" i="1" dirty="0">
                <a:solidFill>
                  <a:schemeClr val="accent2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289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3" y="808038"/>
            <a:ext cx="3640137" cy="240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703388"/>
            <a:ext cx="37798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4786313" y="3479800"/>
            <a:ext cx="3857625" cy="1960563"/>
            <a:chOff x="3015" y="2192"/>
            <a:chExt cx="2430" cy="1235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2192"/>
              <a:ext cx="2430" cy="1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8" name="Rectangle 14" descr="Bukiet"/>
            <p:cNvSpPr>
              <a:spLocks noChangeArrowheads="1"/>
            </p:cNvSpPr>
            <p:nvPr/>
          </p:nvSpPr>
          <p:spPr bwMode="auto">
            <a:xfrm>
              <a:off x="3031" y="3141"/>
              <a:ext cx="2410" cy="27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2624138" y="1109663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pl-PL" sz="2000" b="1"/>
              <a:t>        Zmotywowany</a:t>
            </a:r>
            <a:endParaRPr lang="en-GB" sz="2000" b="1"/>
          </a:p>
        </p:txBody>
      </p:sp>
      <p:sp>
        <p:nvSpPr>
          <p:cNvPr id="6157" name="TextBox 10"/>
          <p:cNvSpPr txBox="1">
            <a:spLocks noChangeArrowheads="1"/>
          </p:cNvSpPr>
          <p:nvPr/>
        </p:nvSpPr>
        <p:spPr bwMode="auto">
          <a:xfrm>
            <a:off x="5270500" y="2135188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pl-PL" sz="2000" b="1" dirty="0"/>
              <a:t>     Samodzielny</a:t>
            </a:r>
            <a:endParaRPr lang="en-GB" sz="2000" b="1" dirty="0"/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5972175" y="4459288"/>
            <a:ext cx="317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pl-PL" sz="2000" b="1"/>
              <a:t>     Rozwiązujący problemy</a:t>
            </a:r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7" grpId="0"/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konwencjonalne praktyki, które nie są odpowiednie we wzorcowej podróży </a:t>
            </a:r>
            <a:r>
              <a:rPr lang="en-GB" altLang="pl-PL" dirty="0" smtClean="0"/>
              <a:t>Lean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85776" y="1493838"/>
          <a:ext cx="2519510" cy="417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 sz="1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Char char="•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Font typeface="Verdana" panose="020B0604030504040204" pitchFamily="34" charset="0"/>
              <a:buChar char="­"/>
              <a:defRPr sz="1600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C9A900-B54D-4884-9E70-B1A1F0D00F61}" type="slidenum">
              <a:rPr lang="pl-PL" altLang="pl-PL" sz="1000">
                <a:solidFill>
                  <a:srgbClr val="0033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000">
              <a:solidFill>
                <a:srgbClr val="003399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3275856" y="1484784"/>
          <a:ext cx="2519511" cy="417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314480" y="1631974"/>
          <a:ext cx="2519511" cy="417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Curved Up Arrow 8"/>
          <p:cNvSpPr/>
          <p:nvPr/>
        </p:nvSpPr>
        <p:spPr>
          <a:xfrm>
            <a:off x="6416675" y="2781300"/>
            <a:ext cx="1792288" cy="71913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800000">
            <a:off x="6948488" y="2565400"/>
            <a:ext cx="1792287" cy="71913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7313" y="3440113"/>
            <a:ext cx="833437" cy="360362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1042988" y="4664075"/>
            <a:ext cx="6800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 sz="1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Char char="•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Font typeface="Verdana" panose="020B0604030504040204" pitchFamily="34" charset="0"/>
              <a:buChar char="­"/>
              <a:defRPr sz="1600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Jeśli chcemy stworzy</a:t>
            </a:r>
            <a:r>
              <a:rPr lang="en-US" altLang="pl-PL" sz="1800" b="1">
                <a:solidFill>
                  <a:schemeClr val="tx1"/>
                </a:solidFill>
              </a:rPr>
              <a:t>ć</a:t>
            </a:r>
            <a:r>
              <a:rPr lang="pl-PL" altLang="pl-PL" sz="1800" b="1">
                <a:solidFill>
                  <a:schemeClr val="tx1"/>
                </a:solidFill>
              </a:rPr>
              <a:t> </a:t>
            </a:r>
            <a:r>
              <a:rPr lang="en-GB" altLang="pl-PL" sz="1800" b="1">
                <a:solidFill>
                  <a:schemeClr val="tx1"/>
                </a:solidFill>
              </a:rPr>
              <a:t>‘</a:t>
            </a:r>
            <a:r>
              <a:rPr lang="pl-PL" altLang="pl-PL" sz="1800" b="1">
                <a:solidFill>
                  <a:schemeClr val="tx1"/>
                </a:solidFill>
              </a:rPr>
              <a:t>przedsiębiorstwo </a:t>
            </a:r>
            <a:r>
              <a:rPr lang="en-GB" altLang="pl-PL" sz="1800" b="1">
                <a:solidFill>
                  <a:schemeClr val="tx1"/>
                </a:solidFill>
              </a:rPr>
              <a:t>Lean’ </a:t>
            </a:r>
            <a:r>
              <a:rPr lang="pl-PL" altLang="pl-PL" sz="1800" b="1">
                <a:solidFill>
                  <a:schemeClr val="tx1"/>
                </a:solidFill>
              </a:rPr>
              <a:t>musimy zmieni</a:t>
            </a:r>
            <a:r>
              <a:rPr lang="en-US" altLang="pl-PL" sz="1800" b="1">
                <a:solidFill>
                  <a:schemeClr val="tx1"/>
                </a:solidFill>
              </a:rPr>
              <a:t>ć</a:t>
            </a:r>
            <a:r>
              <a:rPr lang="pl-PL" altLang="pl-PL" sz="1800" b="1">
                <a:solidFill>
                  <a:schemeClr val="tx1"/>
                </a:solidFill>
              </a:rPr>
              <a:t> ‘podstawowy sposób własnego myślenia</a:t>
            </a:r>
            <a:r>
              <a:rPr lang="en-GB" altLang="pl-PL" sz="1800" b="1">
                <a:solidFill>
                  <a:schemeClr val="tx1"/>
                </a:solidFill>
              </a:rPr>
              <a:t>’.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pl-PL" sz="1800" b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</a:rPr>
              <a:t>Przedsiębiorstwo </a:t>
            </a:r>
            <a:r>
              <a:rPr lang="en-GB" altLang="pl-PL" sz="1800" b="1">
                <a:solidFill>
                  <a:schemeClr val="tx1"/>
                </a:solidFill>
              </a:rPr>
              <a:t>Lean </a:t>
            </a:r>
            <a:r>
              <a:rPr lang="pl-PL" altLang="pl-PL" sz="1800" b="1">
                <a:solidFill>
                  <a:schemeClr val="tx1"/>
                </a:solidFill>
              </a:rPr>
              <a:t>nie może być budowane na konwencjonalnym przekonaniu o zarządzaniu, zachowaniach i kompetencjach</a:t>
            </a:r>
            <a:r>
              <a:rPr lang="en-GB" altLang="pl-PL" sz="1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6691313" y="4356100"/>
            <a:ext cx="15541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Char char="•"/>
              <a:defRPr sz="1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Char char="•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Font typeface="Verdana" panose="020B0604030504040204" pitchFamily="34" charset="0"/>
              <a:buChar char="­"/>
              <a:defRPr sz="1600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­"/>
              <a:defRPr sz="1400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>
                <a:solidFill>
                  <a:schemeClr val="tx1"/>
                </a:solidFill>
              </a:rPr>
              <a:t>Bez ściany/oporu</a:t>
            </a:r>
            <a:endParaRPr lang="en-GB" altLang="pl-PL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446338"/>
            <a:ext cx="856932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85800"/>
            <a:ext cx="82296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283075"/>
            <a:ext cx="8394700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4874" y="582613"/>
            <a:ext cx="46955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400" b="1" i="1" dirty="0">
                <a:solidFill>
                  <a:schemeClr val="accent2"/>
                </a:solidFill>
              </a:rPr>
              <a:t>Nasza podróż </a:t>
            </a:r>
            <a:r>
              <a:rPr lang="pl-PL" sz="2400" b="1" i="1" dirty="0" smtClean="0">
                <a:solidFill>
                  <a:schemeClr val="accent2"/>
                </a:solidFill>
              </a:rPr>
              <a:t>do Kultury Lean </a:t>
            </a:r>
            <a:endParaRPr lang="en-GB" sz="2400" b="1" i="1" dirty="0">
              <a:solidFill>
                <a:schemeClr val="accent2"/>
              </a:solidFill>
            </a:endParaRP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252055" y="2812179"/>
            <a:ext cx="1124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Narzędzia</a:t>
            </a:r>
          </a:p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Lean </a:t>
            </a:r>
            <a:endParaRPr lang="en-GB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6531968" y="1160342"/>
            <a:ext cx="22300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Samodzielny</a:t>
            </a:r>
          </a:p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Zmotywowany</a:t>
            </a:r>
          </a:p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Rozwiązuje problemy</a:t>
            </a:r>
            <a:r>
              <a:rPr lang="pl-PL" b="1" dirty="0" smtClean="0">
                <a:latin typeface="Baskerville Old Face" pitchFamily="18" charset="0"/>
              </a:rPr>
              <a:t> </a:t>
            </a:r>
            <a:endParaRPr lang="en-GB" b="1" dirty="0">
              <a:latin typeface="Baskerville Old Face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335813" y="2529962"/>
            <a:ext cx="1787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Modułowe</a:t>
            </a:r>
          </a:p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 szkolenie w </a:t>
            </a:r>
            <a:r>
              <a:rPr lang="pl-PL" b="1" dirty="0" err="1" smtClean="0">
                <a:solidFill>
                  <a:schemeClr val="accent2"/>
                </a:solidFill>
                <a:latin typeface="Baskerville Old Face" pitchFamily="18" charset="0"/>
              </a:rPr>
              <a:t>lean</a:t>
            </a:r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 </a:t>
            </a:r>
            <a:endParaRPr lang="en-GB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5853113" y="1400175"/>
            <a:ext cx="8114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1400" b="1" dirty="0" smtClean="0">
                <a:solidFill>
                  <a:schemeClr val="accent2"/>
                </a:solidFill>
                <a:latin typeface="Baskerville Old Face" pitchFamily="18" charset="0"/>
              </a:rPr>
              <a:t>Badania </a:t>
            </a:r>
          </a:p>
          <a:p>
            <a:pPr algn="ctr" eaLnBrk="1" hangingPunct="1"/>
            <a:r>
              <a:rPr lang="pl-PL" sz="1400" b="1" dirty="0" smtClean="0">
                <a:solidFill>
                  <a:schemeClr val="accent2"/>
                </a:solidFill>
                <a:latin typeface="Baskerville Old Face" pitchFamily="18" charset="0"/>
              </a:rPr>
              <a:t>Kultury </a:t>
            </a:r>
          </a:p>
          <a:p>
            <a:pPr algn="ctr" eaLnBrk="1" hangingPunct="1"/>
            <a:r>
              <a:rPr lang="pl-PL" sz="1400" b="1" dirty="0" smtClean="0">
                <a:solidFill>
                  <a:schemeClr val="accent2"/>
                </a:solidFill>
                <a:latin typeface="Baskerville Old Face" pitchFamily="18" charset="0"/>
              </a:rPr>
              <a:t>Lean</a:t>
            </a:r>
            <a:endParaRPr lang="en-GB" sz="1400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3530600" y="1990725"/>
            <a:ext cx="15694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On The Job </a:t>
            </a:r>
          </a:p>
          <a:p>
            <a:pPr algn="ctr" eaLnBrk="1" hangingPunct="1"/>
            <a:r>
              <a:rPr lang="pl-PL" b="1" dirty="0" smtClean="0">
                <a:solidFill>
                  <a:schemeClr val="accent2"/>
                </a:solidFill>
                <a:latin typeface="Baskerville Old Face" pitchFamily="18" charset="0"/>
              </a:rPr>
              <a:t>Lean </a:t>
            </a:r>
            <a:r>
              <a:rPr lang="pl-PL" b="1" dirty="0" err="1" smtClean="0">
                <a:solidFill>
                  <a:schemeClr val="accent2"/>
                </a:solidFill>
                <a:latin typeface="Baskerville Old Face" pitchFamily="18" charset="0"/>
              </a:rPr>
              <a:t>Culture</a:t>
            </a:r>
            <a:endParaRPr lang="pl-PL" b="1" dirty="0" smtClean="0">
              <a:solidFill>
                <a:schemeClr val="accent2"/>
              </a:solidFill>
              <a:latin typeface="Baskerville Old Face" pitchFamily="18" charset="0"/>
            </a:endParaRPr>
          </a:p>
          <a:p>
            <a:pPr algn="ctr" eaLnBrk="1" hangingPunct="1"/>
            <a:r>
              <a:rPr lang="pl-PL" b="1" dirty="0" err="1" smtClean="0">
                <a:solidFill>
                  <a:schemeClr val="accent2"/>
                </a:solidFill>
                <a:latin typeface="Baskerville Old Face" pitchFamily="18" charset="0"/>
              </a:rPr>
              <a:t>Developement</a:t>
            </a:r>
            <a:endParaRPr lang="en-GB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 rot="-2123680">
            <a:off x="3387725" y="4613275"/>
            <a:ext cx="222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accent2"/>
                </a:solidFill>
                <a:latin typeface="Baskerville Old Face" pitchFamily="18" charset="0"/>
              </a:rPr>
              <a:t>Mile Stone Road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3567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Trzy kluczowe etapy budowanie Kultury Lean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600" y="1447752"/>
            <a:ext cx="7418543" cy="3888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Up Arrow 24"/>
          <p:cNvSpPr/>
          <p:nvPr/>
        </p:nvSpPr>
        <p:spPr>
          <a:xfrm rot="3681467">
            <a:off x="5068332" y="607821"/>
            <a:ext cx="337814" cy="558963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482444" y="2019531"/>
            <a:ext cx="3249796" cy="3011563"/>
            <a:chOff x="3435129" y="2071879"/>
            <a:chExt cx="3249796" cy="3011563"/>
          </a:xfrm>
        </p:grpSpPr>
        <p:sp>
          <p:nvSpPr>
            <p:cNvPr id="14" name="Isosceles Triangle 13"/>
            <p:cNvSpPr/>
            <p:nvPr/>
          </p:nvSpPr>
          <p:spPr>
            <a:xfrm>
              <a:off x="3839759" y="2718615"/>
              <a:ext cx="1996808" cy="180000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12059" y="4438113"/>
              <a:ext cx="15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Samodzielność</a:t>
              </a:r>
              <a:endParaRPr lang="en-GB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582851" y="3573016"/>
              <a:ext cx="457200" cy="387095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50354" y="2426149"/>
              <a:ext cx="1221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Motywacja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5129" y="4437111"/>
              <a:ext cx="1651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Rozwiązywanie</a:t>
              </a:r>
              <a:r>
                <a:rPr lang="en-GB" dirty="0" smtClean="0"/>
                <a:t> </a:t>
              </a:r>
            </a:p>
            <a:p>
              <a:r>
                <a:rPr lang="en-GB" dirty="0" err="1" smtClean="0"/>
                <a:t>problemów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5915" y="2071879"/>
              <a:ext cx="2056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 err="1" smtClean="0">
                  <a:solidFill>
                    <a:srgbClr val="0070C0"/>
                  </a:solidFill>
                </a:rPr>
                <a:t>Wyniki</a:t>
              </a:r>
              <a:r>
                <a:rPr lang="en-GB" b="1" u="sng" dirty="0" smtClean="0">
                  <a:solidFill>
                    <a:srgbClr val="0070C0"/>
                  </a:solidFill>
                </a:rPr>
                <a:t> </a:t>
              </a:r>
              <a:r>
                <a:rPr lang="en-GB" b="1" u="sng" dirty="0" err="1" smtClean="0">
                  <a:solidFill>
                    <a:srgbClr val="0070C0"/>
                  </a:solidFill>
                </a:rPr>
                <a:t>pracownika</a:t>
              </a:r>
              <a:r>
                <a:rPr lang="en-GB" b="1" u="sng" dirty="0" smtClean="0">
                  <a:solidFill>
                    <a:srgbClr val="0070C0"/>
                  </a:solidFill>
                </a:rPr>
                <a:t> </a:t>
              </a:r>
              <a:endParaRPr lang="en-GB" b="1" u="sng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85042" y="1490045"/>
            <a:ext cx="2464906" cy="2803050"/>
            <a:chOff x="5985042" y="1490045"/>
            <a:chExt cx="2464906" cy="2803050"/>
          </a:xfrm>
        </p:grpSpPr>
        <p:sp>
          <p:nvSpPr>
            <p:cNvPr id="20" name="Isosceles Triangle 19"/>
            <p:cNvSpPr/>
            <p:nvPr/>
          </p:nvSpPr>
          <p:spPr>
            <a:xfrm>
              <a:off x="6264187" y="2194420"/>
              <a:ext cx="1996808" cy="180000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7036859" y="3041905"/>
              <a:ext cx="457200" cy="387095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71017" y="3916583"/>
              <a:ext cx="59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Czas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1729" y="3923763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Koszt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5504" y="1850084"/>
              <a:ext cx="774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Jakość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85042" y="1490045"/>
              <a:ext cx="2464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 err="1" smtClean="0">
                  <a:solidFill>
                    <a:srgbClr val="0070C0"/>
                  </a:solidFill>
                </a:rPr>
                <a:t>Wyniki</a:t>
              </a:r>
              <a:r>
                <a:rPr lang="en-GB" b="1" u="sng" dirty="0" smtClean="0">
                  <a:solidFill>
                    <a:srgbClr val="0070C0"/>
                  </a:solidFill>
                </a:rPr>
                <a:t> </a:t>
              </a:r>
              <a:r>
                <a:rPr lang="en-GB" b="1" u="sng" dirty="0" err="1" smtClean="0">
                  <a:solidFill>
                    <a:srgbClr val="0070C0"/>
                  </a:solidFill>
                </a:rPr>
                <a:t>biznesowe</a:t>
              </a:r>
              <a:r>
                <a:rPr lang="en-GB" b="1" u="sng" dirty="0">
                  <a:solidFill>
                    <a:srgbClr val="0070C0"/>
                  </a:solidFill>
                </a:rPr>
                <a:t> </a:t>
              </a:r>
              <a:r>
                <a:rPr lang="en-GB" b="1" u="sng" dirty="0" err="1" smtClean="0">
                  <a:solidFill>
                    <a:srgbClr val="0070C0"/>
                  </a:solidFill>
                </a:rPr>
                <a:t>firmy</a:t>
              </a:r>
              <a:endParaRPr lang="en-GB" b="1" u="sng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rot="5400000">
            <a:off x="936147" y="3299693"/>
            <a:ext cx="543931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 - - - - - - -- - - - - - - - - - - - - - - - - - - - - - - - - - - - - - - - - - -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 rot="5400000">
            <a:off x="3314635" y="3424600"/>
            <a:ext cx="554510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- - - - - - - - - - - - - - - - - - - - - - - - - - - - - - - - - - - - - - - - - - 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82320" y="2564904"/>
            <a:ext cx="2565523" cy="2797084"/>
            <a:chOff x="1082320" y="2636912"/>
            <a:chExt cx="2565523" cy="2797084"/>
          </a:xfrm>
        </p:grpSpPr>
        <p:sp>
          <p:nvSpPr>
            <p:cNvPr id="7" name="Isosceles Triangle 6"/>
            <p:cNvSpPr/>
            <p:nvPr/>
          </p:nvSpPr>
          <p:spPr>
            <a:xfrm>
              <a:off x="1295635" y="3356992"/>
              <a:ext cx="1996808" cy="1800000"/>
            </a:xfrm>
            <a:prstGeom prst="triangle">
              <a:avLst>
                <a:gd name="adj" fmla="val 50683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51819" y="5064664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Chęci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320" y="5064664"/>
              <a:ext cx="100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Wartości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3667" y="2991182"/>
              <a:ext cx="142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Kompetencje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5946" y="2636912"/>
              <a:ext cx="1853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 err="1" smtClean="0">
                  <a:solidFill>
                    <a:srgbClr val="0070C0"/>
                  </a:solidFill>
                </a:rPr>
                <a:t>Profil</a:t>
              </a:r>
              <a:r>
                <a:rPr lang="en-GB" b="1" u="sng" dirty="0" smtClean="0">
                  <a:solidFill>
                    <a:srgbClr val="0070C0"/>
                  </a:solidFill>
                </a:rPr>
                <a:t> </a:t>
              </a:r>
              <a:r>
                <a:rPr lang="en-GB" b="1" u="sng" dirty="0" err="1" smtClean="0">
                  <a:solidFill>
                    <a:srgbClr val="0070C0"/>
                  </a:solidFill>
                </a:rPr>
                <a:t>pracownika</a:t>
              </a:r>
              <a:endParaRPr lang="en-GB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8000000">
              <a:off x="1121046" y="4164828"/>
              <a:ext cx="906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err="1" smtClean="0">
                  <a:solidFill>
                    <a:srgbClr val="FF0000"/>
                  </a:solidFill>
                </a:rPr>
                <a:t>Zaufanie</a:t>
              </a:r>
              <a:endParaRPr lang="en-GB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47664" y="4818638"/>
              <a:ext cx="1494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err="1" smtClean="0">
                  <a:solidFill>
                    <a:srgbClr val="FF0000"/>
                  </a:solidFill>
                </a:rPr>
                <a:t>Zaangażowanie</a:t>
              </a:r>
              <a:endParaRPr lang="en-GB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51720" y="4293096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R2G</a:t>
              </a:r>
              <a:endParaRPr lang="en-GB" sz="16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71600" y="5336184"/>
            <a:ext cx="7418543" cy="8291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  </a:t>
            </a:r>
            <a:r>
              <a:rPr lang="en-GB" sz="2800" b="1" dirty="0" err="1" smtClean="0">
                <a:solidFill>
                  <a:schemeClr val="tx1"/>
                </a:solidFill>
              </a:rPr>
              <a:t>Przywództwo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Zaangażowane</a:t>
            </a:r>
            <a:r>
              <a:rPr lang="en-GB" b="1" dirty="0" smtClean="0">
                <a:solidFill>
                  <a:schemeClr val="tx1"/>
                </a:solidFill>
              </a:rPr>
              <a:t>                         Mentor                         </a:t>
            </a:r>
            <a:r>
              <a:rPr lang="en-GB" b="1" dirty="0" err="1" smtClean="0">
                <a:solidFill>
                  <a:schemeClr val="tx1"/>
                </a:solidFill>
              </a:rPr>
              <a:t>Zrównoważone</a:t>
            </a:r>
            <a:endParaRPr lang="pl-PL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63688" y="5764083"/>
            <a:ext cx="626469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71599" y="785412"/>
            <a:ext cx="2676243" cy="6273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Engagement/</a:t>
            </a:r>
          </a:p>
          <a:p>
            <a:pPr algn="ctr"/>
            <a:r>
              <a:rPr lang="en-GB" b="1" dirty="0" err="1" smtClean="0"/>
              <a:t>Zaangażowanie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0" name="Rectangle 39"/>
          <p:cNvSpPr/>
          <p:nvPr/>
        </p:nvSpPr>
        <p:spPr>
          <a:xfrm>
            <a:off x="6060838" y="785412"/>
            <a:ext cx="2327586" cy="6273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Execution/</a:t>
            </a:r>
          </a:p>
          <a:p>
            <a:pPr algn="ctr"/>
            <a:r>
              <a:rPr lang="en-GB" b="1" dirty="0" err="1" smtClean="0"/>
              <a:t>Realizacja</a:t>
            </a:r>
            <a:endParaRPr lang="en-GB" b="1" dirty="0"/>
          </a:p>
        </p:txBody>
      </p:sp>
      <p:sp>
        <p:nvSpPr>
          <p:cNvPr id="41" name="Rectangle 40"/>
          <p:cNvSpPr/>
          <p:nvPr/>
        </p:nvSpPr>
        <p:spPr>
          <a:xfrm>
            <a:off x="3635895" y="785412"/>
            <a:ext cx="2448273" cy="6273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Empowerment/ </a:t>
            </a:r>
            <a:r>
              <a:rPr lang="en-GB" b="1" dirty="0" err="1" smtClean="0"/>
              <a:t>Umocowanie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4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5" grpId="0"/>
      <p:bldP spid="36" grpId="0"/>
      <p:bldP spid="28" grpId="0" animBg="1"/>
      <p:bldP spid="34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756920"/>
            <a:ext cx="6473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5708650" cy="50482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GB" altLang="pl-PL" sz="1800" smtClean="0">
                <a:solidFill>
                  <a:schemeClr val="bg1"/>
                </a:solidFill>
              </a:rPr>
              <a:t>Skrzynka</a:t>
            </a:r>
            <a:r>
              <a:rPr lang="pl-PL" altLang="pl-PL" sz="1800" smtClean="0">
                <a:solidFill>
                  <a:schemeClr val="bg1"/>
                </a:solidFill>
              </a:rPr>
              <a:t> narzędzi</a:t>
            </a:r>
            <a:r>
              <a:rPr lang="en-GB" altLang="pl-PL" sz="1800" smtClean="0">
                <a:solidFill>
                  <a:schemeClr val="bg1"/>
                </a:solidFill>
              </a:rPr>
              <a:t> </a:t>
            </a:r>
            <a:r>
              <a:rPr lang="pl-PL" altLang="pl-PL" sz="1800" smtClean="0">
                <a:solidFill>
                  <a:schemeClr val="bg1"/>
                </a:solidFill>
              </a:rPr>
              <a:t>l</a:t>
            </a:r>
            <a:r>
              <a:rPr lang="en-GB" altLang="pl-PL" sz="1800" smtClean="0">
                <a:solidFill>
                  <a:schemeClr val="bg1"/>
                </a:solidFill>
              </a:rPr>
              <a:t>idera w </a:t>
            </a:r>
            <a:r>
              <a:rPr lang="pl-PL" altLang="pl-PL" sz="1800" smtClean="0">
                <a:solidFill>
                  <a:schemeClr val="bg1"/>
                </a:solidFill>
              </a:rPr>
              <a:t>k</a:t>
            </a:r>
            <a:r>
              <a:rPr lang="en-GB" altLang="pl-PL" sz="1800" smtClean="0">
                <a:solidFill>
                  <a:schemeClr val="bg1"/>
                </a:solidFill>
              </a:rPr>
              <a:t>ulturze Lean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323850" y="360363"/>
            <a:ext cx="4038600" cy="6092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pl-PL" sz="1200" b="1" smtClean="0">
                <a:solidFill>
                  <a:srgbClr val="000000"/>
                </a:solidFill>
              </a:rPr>
              <a:t>L</a:t>
            </a:r>
            <a:r>
              <a:rPr lang="pl-PL" altLang="pl-PL" sz="1200" b="1" smtClean="0">
                <a:solidFill>
                  <a:srgbClr val="000000"/>
                </a:solidFill>
              </a:rPr>
              <a:t>ider</a:t>
            </a:r>
            <a:r>
              <a:rPr lang="en-GB" altLang="pl-PL" sz="1200" b="1" smtClean="0">
                <a:solidFill>
                  <a:srgbClr val="000000"/>
                </a:solidFill>
              </a:rPr>
              <a:t> 5S</a:t>
            </a: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5 element</a:t>
            </a:r>
            <a:r>
              <a:rPr lang="pl-PL" altLang="pl-PL" sz="1200" smtClean="0">
                <a:solidFill>
                  <a:srgbClr val="000000"/>
                </a:solidFill>
              </a:rPr>
              <a:t>ów w miejscu pracy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5S </a:t>
            </a:r>
            <a:r>
              <a:rPr lang="pl-PL" altLang="pl-PL" sz="1200" smtClean="0">
                <a:solidFill>
                  <a:srgbClr val="000000"/>
                </a:solidFill>
              </a:rPr>
              <a:t>kwestionariusz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5S s</a:t>
            </a:r>
            <a:r>
              <a:rPr lang="pl-PL" altLang="pl-PL" sz="1200" smtClean="0">
                <a:solidFill>
                  <a:srgbClr val="000000"/>
                </a:solidFill>
              </a:rPr>
              <a:t>chemat samodoskonalenia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5S </a:t>
            </a:r>
            <a:r>
              <a:rPr lang="pl-PL" altLang="pl-PL" sz="1200" smtClean="0">
                <a:solidFill>
                  <a:srgbClr val="000000"/>
                </a:solidFill>
              </a:rPr>
              <a:t>cykl </a:t>
            </a:r>
            <a:r>
              <a:rPr lang="en-GB" altLang="pl-PL" sz="1200" smtClean="0">
                <a:solidFill>
                  <a:srgbClr val="000000"/>
                </a:solidFill>
              </a:rPr>
              <a:t>‘takt-</a:t>
            </a:r>
            <a:r>
              <a:rPr lang="pl-PL" altLang="pl-PL" sz="1200" smtClean="0">
                <a:solidFill>
                  <a:srgbClr val="000000"/>
                </a:solidFill>
              </a:rPr>
              <a:t>time/takt-czas</a:t>
            </a:r>
            <a:r>
              <a:rPr lang="en-GB" altLang="pl-PL" sz="1200" smtClean="0">
                <a:solidFill>
                  <a:srgbClr val="000000"/>
                </a:solidFill>
              </a:rPr>
              <a:t>’</a:t>
            </a: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5S Caux chart</a:t>
            </a:r>
          </a:p>
          <a:p>
            <a:pPr marL="0" indent="0">
              <a:buFontTx/>
              <a:buNone/>
            </a:pPr>
            <a:r>
              <a:rPr lang="en-GB" altLang="pl-PL" sz="1200" b="1" smtClean="0">
                <a:solidFill>
                  <a:srgbClr val="000000"/>
                </a:solidFill>
              </a:rPr>
              <a:t>L</a:t>
            </a:r>
            <a:r>
              <a:rPr lang="pl-PL" altLang="pl-PL" sz="1200" b="1" smtClean="0">
                <a:solidFill>
                  <a:srgbClr val="000000"/>
                </a:solidFill>
              </a:rPr>
              <a:t>ider – podejście bez marnotrawstw</a:t>
            </a:r>
            <a:endParaRPr lang="en-GB" altLang="pl-PL" sz="1200" b="1" smtClean="0">
              <a:solidFill>
                <a:srgbClr val="000000"/>
              </a:solidFill>
            </a:endParaRP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8 </a:t>
            </a:r>
            <a:r>
              <a:rPr lang="pl-PL" altLang="pl-PL" sz="1200" smtClean="0">
                <a:solidFill>
                  <a:srgbClr val="000000"/>
                </a:solidFill>
              </a:rPr>
              <a:t>marnotrawstw – teoria muda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Wartoś</a:t>
            </a:r>
            <a:r>
              <a:rPr lang="en-US" altLang="pl-PL" sz="1200" smtClean="0">
                <a:solidFill>
                  <a:srgbClr val="000000"/>
                </a:solidFill>
              </a:rPr>
              <a:t>ć</a:t>
            </a:r>
            <a:r>
              <a:rPr lang="pl-PL" altLang="pl-PL" sz="1200" smtClean="0">
                <a:solidFill>
                  <a:srgbClr val="000000"/>
                </a:solidFill>
              </a:rPr>
              <a:t> dodana zachowania liderów:</a:t>
            </a:r>
            <a:r>
              <a:rPr lang="en-GB" altLang="pl-PL" sz="1200" smtClean="0">
                <a:solidFill>
                  <a:srgbClr val="000000"/>
                </a:solidFill>
              </a:rPr>
              <a:t> </a:t>
            </a:r>
            <a:r>
              <a:rPr lang="pl-PL" altLang="pl-PL" sz="1200" smtClean="0">
                <a:solidFill>
                  <a:srgbClr val="000000"/>
                </a:solidFill>
              </a:rPr>
              <a:t>informacja zwrotna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pokora, zaufanie, równowaga</a:t>
            </a:r>
            <a:r>
              <a:rPr lang="en-GB" altLang="pl-PL" sz="1200" smtClean="0">
                <a:solidFill>
                  <a:srgbClr val="000000"/>
                </a:solidFill>
              </a:rPr>
              <a:t>, coaching, </a:t>
            </a:r>
            <a:r>
              <a:rPr lang="pl-PL" altLang="pl-PL" sz="1200" smtClean="0">
                <a:solidFill>
                  <a:srgbClr val="000000"/>
                </a:solidFill>
              </a:rPr>
              <a:t>mądroś</a:t>
            </a:r>
            <a:r>
              <a:rPr lang="en-US" altLang="pl-PL" sz="1200" smtClean="0">
                <a:solidFill>
                  <a:srgbClr val="000000"/>
                </a:solidFill>
              </a:rPr>
              <a:t>ć</a:t>
            </a:r>
            <a:r>
              <a:rPr lang="en-GB" altLang="pl-PL" sz="120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Podejście liderów do zachowań bez WDK: radzenie sobie z niewłaściwym zachowaniem, krótkodystansowe myślenie</a:t>
            </a:r>
            <a:r>
              <a:rPr lang="en-GB" altLang="pl-PL" sz="1200" smtClean="0">
                <a:solidFill>
                  <a:srgbClr val="000000"/>
                </a:solidFill>
              </a:rPr>
              <a:t>, ignora</a:t>
            </a:r>
            <a:r>
              <a:rPr lang="pl-PL" altLang="pl-PL" sz="1200" smtClean="0">
                <a:solidFill>
                  <a:srgbClr val="000000"/>
                </a:solidFill>
              </a:rPr>
              <a:t>ncja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uprzedzenia, plotki</a:t>
            </a:r>
            <a:r>
              <a:rPr lang="en-GB" altLang="pl-PL" sz="120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Brak wartości dodanej (BWDK) działań lidera:</a:t>
            </a:r>
            <a:r>
              <a:rPr lang="en-GB" altLang="pl-PL" sz="1200" smtClean="0">
                <a:solidFill>
                  <a:srgbClr val="000000"/>
                </a:solidFill>
              </a:rPr>
              <a:t> </a:t>
            </a:r>
            <a:r>
              <a:rPr lang="pl-PL" altLang="pl-PL" sz="1200" smtClean="0">
                <a:solidFill>
                  <a:srgbClr val="000000"/>
                </a:solidFill>
              </a:rPr>
              <a:t>nieprawidłowa delegacja zadań, obwinianie </a:t>
            </a:r>
            <a:r>
              <a:rPr lang="en-GB" altLang="pl-PL" sz="1200" smtClean="0">
                <a:solidFill>
                  <a:srgbClr val="000000"/>
                </a:solidFill>
              </a:rPr>
              <a:t>- 5 </a:t>
            </a:r>
            <a:r>
              <a:rPr lang="pl-PL" altLang="pl-PL" sz="1200" smtClean="0">
                <a:solidFill>
                  <a:srgbClr val="000000"/>
                </a:solidFill>
              </a:rPr>
              <a:t>„kto”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zemsta, polityka biurowa, błędy</a:t>
            </a:r>
            <a:r>
              <a:rPr lang="en-GB" altLang="pl-PL" sz="120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Spacer w kierunku strat (walk to wastes),</a:t>
            </a:r>
            <a:r>
              <a:rPr lang="en-GB" altLang="pl-PL" sz="1200" smtClean="0">
                <a:solidFill>
                  <a:srgbClr val="000000"/>
                </a:solidFill>
              </a:rPr>
              <a:t> </a:t>
            </a:r>
            <a:r>
              <a:rPr lang="pl-PL" altLang="pl-PL" sz="1200" smtClean="0">
                <a:solidFill>
                  <a:srgbClr val="000000"/>
                </a:solidFill>
              </a:rPr>
              <a:t>idąc w kierunku</a:t>
            </a:r>
            <a:r>
              <a:rPr lang="en-GB" altLang="pl-PL" sz="1200" smtClean="0">
                <a:solidFill>
                  <a:srgbClr val="000000"/>
                </a:solidFill>
              </a:rPr>
              <a:t> Gemba</a:t>
            </a:r>
            <a:r>
              <a:rPr lang="en-GB" altLang="pl-PL" sz="140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FontTx/>
              <a:buNone/>
            </a:pPr>
            <a:r>
              <a:rPr lang="pl-PL" altLang="pl-PL" sz="1200" b="1" smtClean="0">
                <a:solidFill>
                  <a:srgbClr val="000000"/>
                </a:solidFill>
              </a:rPr>
              <a:t>Lider – kontrola wizualna</a:t>
            </a:r>
            <a:endParaRPr lang="en-GB" altLang="pl-PL" sz="1200" b="1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Wizualny system zarządzania, osobiste</a:t>
            </a:r>
            <a:r>
              <a:rPr lang="en-GB" altLang="pl-PL" sz="1200" smtClean="0">
                <a:solidFill>
                  <a:srgbClr val="000000"/>
                </a:solidFill>
              </a:rPr>
              <a:t>&amp; </a:t>
            </a:r>
            <a:r>
              <a:rPr lang="pl-PL" altLang="pl-PL" sz="1200" smtClean="0">
                <a:solidFill>
                  <a:srgbClr val="000000"/>
                </a:solidFill>
              </a:rPr>
              <a:t>zespołowe korzyści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wykorzystanie le</a:t>
            </a:r>
            <a:r>
              <a:rPr lang="en-GB" altLang="pl-PL" sz="1200" smtClean="0">
                <a:solidFill>
                  <a:srgbClr val="000000"/>
                </a:solidFill>
              </a:rPr>
              <a:t>adership </a:t>
            </a:r>
            <a:r>
              <a:rPr lang="pl-PL" altLang="pl-PL" sz="1200" smtClean="0">
                <a:solidFill>
                  <a:srgbClr val="000000"/>
                </a:solidFill>
              </a:rPr>
              <a:t>w budowaniu zespołów</a:t>
            </a:r>
            <a:r>
              <a:rPr lang="en-GB" altLang="pl-PL" sz="1200" smtClean="0">
                <a:solidFill>
                  <a:srgbClr val="000000"/>
                </a:solidFill>
              </a:rPr>
              <a:t>, British Caledonian model.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Śledzenie wyników</a:t>
            </a:r>
            <a:r>
              <a:rPr lang="en-GB" altLang="pl-PL" sz="1200" smtClean="0">
                <a:solidFill>
                  <a:srgbClr val="000000"/>
                </a:solidFill>
              </a:rPr>
              <a:t>, d</a:t>
            </a:r>
            <a:r>
              <a:rPr lang="pl-PL" altLang="pl-PL" sz="1200" smtClean="0">
                <a:solidFill>
                  <a:srgbClr val="000000"/>
                </a:solidFill>
              </a:rPr>
              <a:t>yscyplina</a:t>
            </a:r>
            <a:r>
              <a:rPr lang="en-GB" altLang="pl-PL" sz="1200" smtClean="0">
                <a:solidFill>
                  <a:srgbClr val="000000"/>
                </a:solidFill>
              </a:rPr>
              <a:t>, job-by-job </a:t>
            </a:r>
            <a:r>
              <a:rPr lang="pl-PL" altLang="pl-PL" sz="1200" smtClean="0">
                <a:solidFill>
                  <a:srgbClr val="000000"/>
                </a:solidFill>
              </a:rPr>
              <a:t>śledzenie wyników</a:t>
            </a:r>
            <a:r>
              <a:rPr lang="en-GB" altLang="pl-PL" sz="1200" smtClean="0">
                <a:solidFill>
                  <a:srgbClr val="000000"/>
                </a:solidFill>
              </a:rPr>
              <a:t>.</a:t>
            </a:r>
            <a:endParaRPr lang="en-GB" altLang="pl-PL" sz="1200" b="1" smtClean="0">
              <a:solidFill>
                <a:srgbClr val="000000"/>
              </a:solidFill>
            </a:endParaRP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At</a:t>
            </a:r>
            <a:r>
              <a:rPr lang="pl-PL" altLang="pl-PL" sz="1200" smtClean="0">
                <a:solidFill>
                  <a:srgbClr val="000000"/>
                </a:solidFill>
              </a:rPr>
              <a:t>rybuty:dokładnoś</a:t>
            </a:r>
            <a:r>
              <a:rPr lang="en-US" altLang="pl-PL" sz="1200" smtClean="0">
                <a:solidFill>
                  <a:srgbClr val="000000"/>
                </a:solidFill>
              </a:rPr>
              <a:t>ć</a:t>
            </a:r>
            <a:r>
              <a:rPr lang="pl-PL" altLang="pl-PL" sz="1200" smtClean="0">
                <a:solidFill>
                  <a:srgbClr val="000000"/>
                </a:solidFill>
              </a:rPr>
              <a:t>, bliskoś</a:t>
            </a:r>
            <a:r>
              <a:rPr lang="en-US" altLang="pl-PL" sz="1200" smtClean="0">
                <a:solidFill>
                  <a:srgbClr val="000000"/>
                </a:solidFill>
              </a:rPr>
              <a:t>ć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elastycznoś</a:t>
            </a:r>
            <a:r>
              <a:rPr lang="en-US" altLang="pl-PL" sz="1200" smtClean="0">
                <a:solidFill>
                  <a:srgbClr val="000000"/>
                </a:solidFill>
              </a:rPr>
              <a:t>ć</a:t>
            </a:r>
            <a:r>
              <a:rPr lang="pl-PL" altLang="pl-PL" sz="1200" smtClean="0">
                <a:solidFill>
                  <a:srgbClr val="000000"/>
                </a:solidFill>
              </a:rPr>
              <a:t>, współczynnik linii papilarnych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endParaRPr lang="en-GB" altLang="pl-PL" sz="1400" smtClean="0">
              <a:solidFill>
                <a:srgbClr val="000000"/>
              </a:solidFill>
            </a:endParaRPr>
          </a:p>
          <a:p>
            <a:pPr lvl="1"/>
            <a:endParaRPr lang="en-GB" altLang="pl-PL" sz="1400" smtClean="0">
              <a:solidFill>
                <a:srgbClr val="000000"/>
              </a:solidFill>
            </a:endParaRP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616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pl-PL" sz="1200" b="1" smtClean="0">
                <a:solidFill>
                  <a:srgbClr val="000000"/>
                </a:solidFill>
              </a:rPr>
              <a:t>L</a:t>
            </a:r>
            <a:r>
              <a:rPr lang="pl-PL" altLang="pl-PL" sz="1200" b="1" smtClean="0">
                <a:solidFill>
                  <a:srgbClr val="000000"/>
                </a:solidFill>
              </a:rPr>
              <a:t>ider – praca oparta o strumień wartości</a:t>
            </a:r>
            <a:endParaRPr lang="en-GB" altLang="pl-PL" sz="1200" b="1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Mapa strumienia wartości jako</a:t>
            </a:r>
            <a:r>
              <a:rPr lang="en-GB" altLang="pl-PL" sz="1200" smtClean="0">
                <a:solidFill>
                  <a:srgbClr val="000000"/>
                </a:solidFill>
              </a:rPr>
              <a:t> </a:t>
            </a:r>
            <a:r>
              <a:rPr lang="pl-PL" altLang="pl-PL" sz="1200" smtClean="0">
                <a:solidFill>
                  <a:srgbClr val="000000"/>
                </a:solidFill>
              </a:rPr>
              <a:t>narzędzie rozwoju </a:t>
            </a:r>
            <a:r>
              <a:rPr lang="en-GB" altLang="pl-PL" sz="1200" smtClean="0">
                <a:solidFill>
                  <a:srgbClr val="000000"/>
                </a:solidFill>
              </a:rPr>
              <a:t>leadership 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Aktualny i planowany stan zespołu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zachowania i kompetencje oraz ich wartości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en-GB" altLang="pl-PL" sz="1200" smtClean="0">
                <a:solidFill>
                  <a:srgbClr val="000000"/>
                </a:solidFill>
              </a:rPr>
              <a:t>Integr</a:t>
            </a:r>
            <a:r>
              <a:rPr lang="pl-PL" altLang="pl-PL" sz="1200" smtClean="0">
                <a:solidFill>
                  <a:srgbClr val="000000"/>
                </a:solidFill>
              </a:rPr>
              <a:t>owanie</a:t>
            </a:r>
            <a:r>
              <a:rPr lang="en-GB" altLang="pl-PL" sz="1200" smtClean="0">
                <a:solidFill>
                  <a:srgbClr val="000000"/>
                </a:solidFill>
              </a:rPr>
              <a:t> </a:t>
            </a:r>
            <a:r>
              <a:rPr lang="pl-PL" altLang="pl-PL" sz="1200" smtClean="0">
                <a:solidFill>
                  <a:srgbClr val="000000"/>
                </a:solidFill>
              </a:rPr>
              <a:t>obecnego stanu z przyszłym strumieniem wartości celem oceny wyników, </a:t>
            </a:r>
            <a:r>
              <a:rPr lang="en-GB" altLang="pl-PL" sz="1200" smtClean="0">
                <a:solidFill>
                  <a:srgbClr val="000000"/>
                </a:solidFill>
              </a:rPr>
              <a:t> promo</a:t>
            </a:r>
            <a:r>
              <a:rPr lang="pl-PL" altLang="pl-PL" sz="1200" smtClean="0">
                <a:solidFill>
                  <a:srgbClr val="000000"/>
                </a:solidFill>
              </a:rPr>
              <a:t>cji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płatności</a:t>
            </a:r>
            <a:r>
              <a:rPr lang="en-GB" altLang="pl-PL" sz="1200" smtClean="0">
                <a:solidFill>
                  <a:srgbClr val="000000"/>
                </a:solidFill>
              </a:rPr>
              <a:t>…. </a:t>
            </a:r>
          </a:p>
          <a:p>
            <a:pPr marL="0" indent="0">
              <a:buFontTx/>
              <a:buNone/>
            </a:pPr>
            <a:r>
              <a:rPr lang="en-GB" altLang="pl-PL" sz="1200" b="1" smtClean="0">
                <a:solidFill>
                  <a:srgbClr val="000000"/>
                </a:solidFill>
              </a:rPr>
              <a:t>L</a:t>
            </a:r>
            <a:r>
              <a:rPr lang="pl-PL" altLang="pl-PL" sz="1200" b="1" smtClean="0">
                <a:solidFill>
                  <a:srgbClr val="000000"/>
                </a:solidFill>
              </a:rPr>
              <a:t>ider – rozwiązywanie problemów</a:t>
            </a:r>
            <a:endParaRPr lang="en-GB" altLang="pl-PL" sz="1200" b="1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Patrzenie oczami dziecka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Podejście: Idź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zobacz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zapytaj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słuchaj 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Przyczyna główna, przeciwdziałanie</a:t>
            </a:r>
            <a:r>
              <a:rPr lang="en-GB" altLang="pl-PL" sz="1200" smtClean="0">
                <a:solidFill>
                  <a:srgbClr val="000000"/>
                </a:solidFill>
              </a:rPr>
              <a:t>, n</a:t>
            </a:r>
            <a:r>
              <a:rPr lang="pl-PL" altLang="pl-PL" sz="1200" smtClean="0">
                <a:solidFill>
                  <a:srgbClr val="000000"/>
                </a:solidFill>
              </a:rPr>
              <a:t>owe</a:t>
            </a:r>
            <a:r>
              <a:rPr lang="en-GB" altLang="pl-PL" sz="1200" smtClean="0">
                <a:solidFill>
                  <a:srgbClr val="000000"/>
                </a:solidFill>
              </a:rPr>
              <a:t> standard</a:t>
            </a:r>
            <a:r>
              <a:rPr lang="pl-PL" altLang="pl-PL" sz="1200" smtClean="0">
                <a:solidFill>
                  <a:srgbClr val="000000"/>
                </a:solidFill>
              </a:rPr>
              <a:t>y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korzystanie z:</a:t>
            </a:r>
            <a:r>
              <a:rPr lang="en-GB" altLang="pl-PL" sz="1200" smtClean="0">
                <a:solidFill>
                  <a:srgbClr val="000000"/>
                </a:solidFill>
              </a:rPr>
              <a:t> PASCAL, PDCA, Ishikawa, A3, funnel, 5 </a:t>
            </a:r>
            <a:r>
              <a:rPr lang="pl-PL" altLang="pl-PL" sz="1200" smtClean="0">
                <a:solidFill>
                  <a:srgbClr val="000000"/>
                </a:solidFill>
              </a:rPr>
              <a:t>„dlaczego”</a:t>
            </a:r>
            <a:r>
              <a:rPr lang="en-GB" altLang="pl-PL" sz="1200" smtClean="0">
                <a:solidFill>
                  <a:srgbClr val="000000"/>
                </a:solidFill>
              </a:rPr>
              <a:t>. </a:t>
            </a:r>
            <a:r>
              <a:rPr lang="pl-PL" altLang="pl-PL" sz="1200" smtClean="0">
                <a:solidFill>
                  <a:srgbClr val="000000"/>
                </a:solidFill>
              </a:rPr>
              <a:t>Zasady</a:t>
            </a:r>
            <a:r>
              <a:rPr lang="en-GB" altLang="pl-PL" sz="1200" smtClean="0">
                <a:solidFill>
                  <a:srgbClr val="000000"/>
                </a:solidFill>
              </a:rPr>
              <a:t> PPS.</a:t>
            </a:r>
          </a:p>
          <a:p>
            <a:pPr marL="0" indent="0">
              <a:buFontTx/>
              <a:buNone/>
            </a:pPr>
            <a:r>
              <a:rPr lang="en-GB" altLang="pl-PL" sz="1200" b="1" smtClean="0">
                <a:solidFill>
                  <a:srgbClr val="000000"/>
                </a:solidFill>
              </a:rPr>
              <a:t>L</a:t>
            </a:r>
            <a:r>
              <a:rPr lang="pl-PL" altLang="pl-PL" sz="1200" b="1" smtClean="0">
                <a:solidFill>
                  <a:srgbClr val="000000"/>
                </a:solidFill>
              </a:rPr>
              <a:t>ider – standaryzowanie pracy</a:t>
            </a:r>
            <a:endParaRPr lang="en-GB" altLang="pl-PL" sz="1200" b="1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Zasady: wygraj-wygraj, nierówności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nieracjonalności</a:t>
            </a:r>
            <a:r>
              <a:rPr lang="en-GB" altLang="pl-PL" sz="1200" smtClean="0">
                <a:solidFill>
                  <a:schemeClr val="tx1"/>
                </a:solidFill>
              </a:rPr>
              <a:t>, Takt-</a:t>
            </a:r>
            <a:r>
              <a:rPr lang="pl-PL" altLang="pl-PL" sz="1200" smtClean="0">
                <a:solidFill>
                  <a:schemeClr val="tx1"/>
                </a:solidFill>
              </a:rPr>
              <a:t>czas</a:t>
            </a:r>
            <a:r>
              <a:rPr lang="pl-PL" altLang="pl-PL" sz="1200" smtClean="0">
                <a:solidFill>
                  <a:srgbClr val="000000"/>
                </a:solidFill>
              </a:rPr>
              <a:t>.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Zarządzanie</a:t>
            </a:r>
            <a:r>
              <a:rPr lang="en-GB" altLang="pl-PL" sz="1200" smtClean="0">
                <a:solidFill>
                  <a:srgbClr val="000000"/>
                </a:solidFill>
              </a:rPr>
              <a:t> standard</a:t>
            </a:r>
            <a:r>
              <a:rPr lang="pl-PL" altLang="pl-PL" sz="1200" smtClean="0">
                <a:solidFill>
                  <a:srgbClr val="000000"/>
                </a:solidFill>
              </a:rPr>
              <a:t>ami, zadania uznaniowe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Koncentrowanie się na kontroli wizualnej, </a:t>
            </a:r>
            <a:r>
              <a:rPr lang="en-GB" altLang="pl-PL" sz="1200" smtClean="0">
                <a:solidFill>
                  <a:srgbClr val="000000"/>
                </a:solidFill>
              </a:rPr>
              <a:t> </a:t>
            </a:r>
            <a:r>
              <a:rPr lang="pl-PL" altLang="pl-PL" sz="1200" smtClean="0">
                <a:solidFill>
                  <a:srgbClr val="000000"/>
                </a:solidFill>
              </a:rPr>
              <a:t>codzienne procesy</a:t>
            </a:r>
            <a:endParaRPr lang="en-GB" altLang="pl-PL" sz="1200" smtClean="0">
              <a:solidFill>
                <a:srgbClr val="000000"/>
              </a:solidFill>
            </a:endParaRP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3-poziomowe codzienne spotkania. Czerwona kropka, zielona kropka</a:t>
            </a:r>
            <a:r>
              <a:rPr lang="en-GB" altLang="pl-PL" sz="1200" smtClean="0">
                <a:solidFill>
                  <a:srgbClr val="000000"/>
                </a:solidFill>
              </a:rPr>
              <a:t>. </a:t>
            </a:r>
            <a:r>
              <a:rPr lang="pl-PL" altLang="pl-PL" sz="1200" smtClean="0">
                <a:solidFill>
                  <a:srgbClr val="000000"/>
                </a:solidFill>
              </a:rPr>
              <a:t>Zarządzanie projektem dzień po dniu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Koncentrowanie się na procesie i </a:t>
            </a:r>
            <a:r>
              <a:rPr lang="en-GB" altLang="pl-PL" sz="1200" smtClean="0">
                <a:solidFill>
                  <a:srgbClr val="000000"/>
                </a:solidFill>
              </a:rPr>
              <a:t>KPI</a:t>
            </a:r>
          </a:p>
          <a:p>
            <a:pPr lvl="1"/>
            <a:r>
              <a:rPr lang="pl-PL" altLang="pl-PL" sz="1200" smtClean="0">
                <a:solidFill>
                  <a:srgbClr val="000000"/>
                </a:solidFill>
              </a:rPr>
              <a:t>Odpowiedzialnoś</a:t>
            </a:r>
            <a:r>
              <a:rPr lang="en-US" altLang="pl-PL" sz="1200" smtClean="0">
                <a:solidFill>
                  <a:srgbClr val="000000"/>
                </a:solidFill>
              </a:rPr>
              <a:t>ć</a:t>
            </a:r>
            <a:r>
              <a:rPr lang="en-GB" altLang="pl-PL" sz="1200" smtClean="0">
                <a:solidFill>
                  <a:srgbClr val="000000"/>
                </a:solidFill>
              </a:rPr>
              <a:t>, </a:t>
            </a:r>
            <a:r>
              <a:rPr lang="pl-PL" altLang="pl-PL" sz="1200" smtClean="0">
                <a:solidFill>
                  <a:srgbClr val="000000"/>
                </a:solidFill>
              </a:rPr>
              <a:t>paradoks urlopu, rozwiązywanie problemów</a:t>
            </a:r>
            <a:endParaRPr lang="en-GB" altLang="pl-PL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 Orange</Template>
  <TotalTime>10735</TotalTime>
  <Words>1180</Words>
  <Application>Microsoft Office PowerPoint</Application>
  <PresentationFormat>Pokaz na ekranie (4:3)</PresentationFormat>
  <Paragraphs>192</Paragraphs>
  <Slides>20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Baskerville Old Face</vt:lpstr>
      <vt:lpstr>Calibri</vt:lpstr>
      <vt:lpstr>Georgia</vt:lpstr>
      <vt:lpstr>Times New Roman</vt:lpstr>
      <vt:lpstr>Verdana</vt:lpstr>
      <vt:lpstr>Projekt domyślny</vt:lpstr>
      <vt:lpstr>1_Projekt domyślny</vt:lpstr>
      <vt:lpstr>Skutecznie metody przełamywania oporu pracowników wobec wprowadzanych zmian oraz angażowania ich w implementowane usprawnienia.  Effective methods of overcoming the resistance of employees to changes and to involve them in the implemented improvements.  </vt:lpstr>
      <vt:lpstr>Prezentacja programu PowerPoint</vt:lpstr>
      <vt:lpstr>When the concept becomes the goal, we’ve missed the point </vt:lpstr>
      <vt:lpstr>Prezentacja programu PowerPoint</vt:lpstr>
      <vt:lpstr>konwencjonalne praktyki, które nie są odpowiednie we wzorcowej podróży Lean </vt:lpstr>
      <vt:lpstr>Prezentacja programu PowerPoint</vt:lpstr>
      <vt:lpstr>Trzy kluczowe etapy budowanie Kultury Lean</vt:lpstr>
      <vt:lpstr>Prezentacja programu PowerPoint</vt:lpstr>
      <vt:lpstr>Skrzynka narzędzi lidera w kulturze Lean</vt:lpstr>
      <vt:lpstr>Prezentacja programu PowerPoint</vt:lpstr>
      <vt:lpstr>Prezentacja programu PowerPoint</vt:lpstr>
      <vt:lpstr>Gemba walk – spacer po zakładzie</vt:lpstr>
      <vt:lpstr>Najczęściej stosowane narzędzia przez specjalistów od przywództwa Lean </vt:lpstr>
      <vt:lpstr>Najczęściej stosowane narzędzia przez specjalistów od przywództwa Lean </vt:lpstr>
      <vt:lpstr>Główne obserwacje „Gemba Walk”</vt:lpstr>
      <vt:lpstr>Główne obserwacje „Gemba Walk” - cd</vt:lpstr>
      <vt:lpstr>Two engagement options </vt:lpstr>
      <vt:lpstr>Prezentacja programu PowerPoint</vt:lpstr>
      <vt:lpstr>Cytaty od uznanych autorów </vt:lpstr>
      <vt:lpstr>Prezentacja programu PowerPoint</vt:lpstr>
    </vt:vector>
  </TitlesOfParts>
  <Company>Gnosis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Management</dc:title>
  <dc:creator>MF</dc:creator>
  <cp:lastModifiedBy>Mark Forkun</cp:lastModifiedBy>
  <cp:revision>591</cp:revision>
  <dcterms:created xsi:type="dcterms:W3CDTF">2010-10-29T14:52:09Z</dcterms:created>
  <dcterms:modified xsi:type="dcterms:W3CDTF">2014-09-16T12:04:34Z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